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9EEF455-1618-4FE7-AC9B-9AF10FBE1588}"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5F2A1-37C3-443E-A5EF-B371F709481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EF455-1618-4FE7-AC9B-9AF10FBE1588}"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EF455-1618-4FE7-AC9B-9AF10FBE1588}" type="datetimeFigureOut">
              <a:rPr lang="en-US" smtClean="0"/>
              <a:pPr/>
              <a:t>1/18/2011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EEF455-1618-4FE7-AC9B-9AF10FBE1588}"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EEF455-1618-4FE7-AC9B-9AF10FBE1588}"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5F2A1-37C3-443E-A5EF-B371F70948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EEF455-1618-4FE7-AC9B-9AF10FBE1588}"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EEF455-1618-4FE7-AC9B-9AF10FBE1588}" type="datetimeFigureOut">
              <a:rPr lang="en-US" smtClean="0"/>
              <a:pPr/>
              <a:t>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EEF455-1618-4FE7-AC9B-9AF10FBE1588}" type="datetimeFigureOut">
              <a:rPr lang="en-US" smtClean="0"/>
              <a:pPr/>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EF455-1618-4FE7-AC9B-9AF10FBE1588}" type="datetimeFigureOut">
              <a:rPr lang="en-US" smtClean="0"/>
              <a:pPr/>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5F2A1-37C3-443E-A5EF-B371F70948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EEF455-1618-4FE7-AC9B-9AF10FBE1588}"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5F2A1-37C3-443E-A5EF-B371F709481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9EEF455-1618-4FE7-AC9B-9AF10FBE1588}" type="datetimeFigureOut">
              <a:rPr lang="en-US" smtClean="0"/>
              <a:pPr/>
              <a:t>1/18/2011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015F2A1-37C3-443E-A5EF-B371F70948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9EEF455-1618-4FE7-AC9B-9AF10FBE1588}" type="datetimeFigureOut">
              <a:rPr lang="en-US" smtClean="0"/>
              <a:pPr/>
              <a:t>1/18/2011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015F2A1-37C3-443E-A5EF-B371F70948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Witches – daughters of the devil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During the 15</a:t>
            </a:r>
            <a:r>
              <a:rPr lang="en-US" baseline="30000" dirty="0" smtClean="0"/>
              <a:t>th</a:t>
            </a:r>
            <a:r>
              <a:rPr lang="en-US" dirty="0" smtClean="0"/>
              <a:t> and 17</a:t>
            </a:r>
            <a:r>
              <a:rPr lang="en-US" baseline="30000" dirty="0" smtClean="0"/>
              <a:t>th</a:t>
            </a:r>
            <a:r>
              <a:rPr lang="en-US" dirty="0" smtClean="0"/>
              <a:t> Centuries in Europe, it is estimated the between 100,000 and 300,000 people were killed and more than twice this number were imprisoned or banished because they were accused of witchcraft.</a:t>
            </a:r>
            <a:endParaRPr lang="en-US" dirty="0"/>
          </a:p>
        </p:txBody>
      </p:sp>
      <p:sp>
        <p:nvSpPr>
          <p:cNvPr id="4" name="Title 3"/>
          <p:cNvSpPr>
            <a:spLocks noGrp="1"/>
          </p:cNvSpPr>
          <p:nvPr>
            <p:ph type="title"/>
          </p:nvPr>
        </p:nvSpPr>
        <p:spPr/>
        <p:txBody>
          <a:bodyPr/>
          <a:lstStyle/>
          <a:p>
            <a:r>
              <a:rPr lang="en-US" dirty="0" smtClean="0"/>
              <a:t>Witch Hunts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Witches Hammer”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905000" y="1948352"/>
            <a:ext cx="5455322" cy="437624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Witches Hammer”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b="1" i="1" dirty="0" err="1" smtClean="0"/>
              <a:t>Malleus</a:t>
            </a:r>
            <a:r>
              <a:rPr lang="en-US" b="1" i="1" dirty="0" smtClean="0"/>
              <a:t> </a:t>
            </a:r>
            <a:r>
              <a:rPr lang="en-US" b="1" i="1" dirty="0" err="1" smtClean="0"/>
              <a:t>Maleficarum</a:t>
            </a:r>
            <a:r>
              <a:rPr lang="en-US" baseline="30000" dirty="0" smtClean="0"/>
              <a:t> </a:t>
            </a:r>
            <a:r>
              <a:rPr lang="en-US" dirty="0" smtClean="0"/>
              <a:t> </a:t>
            </a:r>
            <a:r>
              <a:rPr lang="en-US" dirty="0" smtClean="0"/>
              <a:t>is </a:t>
            </a:r>
            <a:r>
              <a:rPr lang="en-US" dirty="0" smtClean="0"/>
              <a:t>a famous treatise on witches, written in 1486 by Heinrich Kramer, an Inquisitor of the Catholic Church, and was first published in Germany in 1487</a:t>
            </a:r>
            <a:r>
              <a:rPr lang="en-US" dirty="0" smtClean="0"/>
              <a:t>. </a:t>
            </a:r>
            <a:r>
              <a:rPr lang="en-US" dirty="0" smtClean="0"/>
              <a:t>Jacob </a:t>
            </a:r>
            <a:r>
              <a:rPr lang="en-US" dirty="0" err="1" smtClean="0"/>
              <a:t>Sprenger</a:t>
            </a:r>
            <a:r>
              <a:rPr lang="en-US" dirty="0" smtClean="0"/>
              <a:t> is also often attributed as an author, but some scholars now believe that he became associated with the </a:t>
            </a:r>
            <a:r>
              <a:rPr lang="en-US" i="1" dirty="0" err="1" smtClean="0"/>
              <a:t>Malleus</a:t>
            </a:r>
            <a:r>
              <a:rPr lang="en-US" i="1" dirty="0" smtClean="0"/>
              <a:t> </a:t>
            </a:r>
            <a:r>
              <a:rPr lang="en-US" i="1" dirty="0" err="1" smtClean="0"/>
              <a:t>Maleficarum</a:t>
            </a:r>
            <a:r>
              <a:rPr lang="en-US" dirty="0" smtClean="0"/>
              <a:t> largely as a result of Kramer's wish to lend his book as much official authority as possible</a:t>
            </a:r>
            <a:r>
              <a:rPr lang="en-US" dirty="0" smtClean="0"/>
              <a:t>.</a:t>
            </a:r>
            <a:endParaRPr lang="en-US" baseline="30000" dirty="0" smtClean="0"/>
          </a:p>
          <a:p>
            <a:endParaRPr lang="en-US" dirty="0" smtClean="0"/>
          </a:p>
          <a:p>
            <a:r>
              <a:rPr lang="en-US" dirty="0" smtClean="0"/>
              <a:t>The main purpose of the </a:t>
            </a:r>
            <a:r>
              <a:rPr lang="en-US" i="1" dirty="0" err="1" smtClean="0"/>
              <a:t>Malleus</a:t>
            </a:r>
            <a:r>
              <a:rPr lang="en-US" dirty="0" smtClean="0"/>
              <a:t> was to attempt to systematically refute arguments claiming that witchcraft does not exist, discredit those who expressed skepticism about its reality, to claim that witches were more often women than men, and to educate </a:t>
            </a:r>
            <a:r>
              <a:rPr lang="en-US" dirty="0" smtClean="0"/>
              <a:t>magistrates on </a:t>
            </a:r>
            <a:r>
              <a:rPr lang="en-US" dirty="0" smtClean="0"/>
              <a:t>the procedures that could find them out and convict them</a:t>
            </a:r>
            <a:r>
              <a:rPr lang="en-US" dirty="0" smtClean="0"/>
              <a:t>. </a:t>
            </a:r>
            <a:r>
              <a:rPr lang="en-US" dirty="0" smtClean="0"/>
              <a:t>Kramer was denounced by the Inquisition in 1490.</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Witches Hammer”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i="1" dirty="0" err="1" smtClean="0"/>
              <a:t>Malleus</a:t>
            </a:r>
            <a:r>
              <a:rPr lang="en-US" i="1" dirty="0" smtClean="0"/>
              <a:t> </a:t>
            </a:r>
            <a:r>
              <a:rPr lang="en-US" i="1" dirty="0" err="1" smtClean="0"/>
              <a:t>Maleficarum</a:t>
            </a:r>
            <a:r>
              <a:rPr lang="en-US" dirty="0" smtClean="0"/>
              <a:t> asserts that three elements are necessary for witchcraft: the evil-intentioned witch, the help of the Devil, and the Permission of God</a:t>
            </a:r>
            <a:r>
              <a:rPr lang="en-US" dirty="0" smtClean="0"/>
              <a:t>.</a:t>
            </a:r>
            <a:endParaRPr lang="en-US" baseline="30000" dirty="0" smtClean="0"/>
          </a:p>
          <a:p>
            <a:r>
              <a:rPr lang="en-US" dirty="0" smtClean="0"/>
              <a:t> </a:t>
            </a:r>
            <a:r>
              <a:rPr lang="en-US" dirty="0" smtClean="0"/>
              <a:t>The treatise is divided up into three sections. </a:t>
            </a:r>
            <a:endParaRPr lang="en-US" dirty="0" smtClean="0"/>
          </a:p>
          <a:p>
            <a:pPr lvl="1"/>
            <a:r>
              <a:rPr lang="en-US" dirty="0" smtClean="0"/>
              <a:t>The </a:t>
            </a:r>
            <a:r>
              <a:rPr lang="en-US" dirty="0" smtClean="0"/>
              <a:t>first section tries to refute critics who deny the reality of witchcraft, thereby hindering its prosecution. </a:t>
            </a:r>
            <a:endParaRPr lang="en-US" dirty="0" smtClean="0"/>
          </a:p>
          <a:p>
            <a:pPr lvl="1"/>
            <a:r>
              <a:rPr lang="en-US" dirty="0" smtClean="0"/>
              <a:t>The </a:t>
            </a:r>
            <a:r>
              <a:rPr lang="en-US" dirty="0" smtClean="0"/>
              <a:t>second section describes the actual forms of witchcraft and its remedies. </a:t>
            </a:r>
            <a:endParaRPr lang="en-US" dirty="0" smtClean="0"/>
          </a:p>
          <a:p>
            <a:pPr lvl="1"/>
            <a:r>
              <a:rPr lang="en-US" dirty="0" smtClean="0"/>
              <a:t>The </a:t>
            </a:r>
            <a:r>
              <a:rPr lang="en-US" dirty="0" smtClean="0"/>
              <a:t>third section is to assist judges confronting and combating witchcraft. </a:t>
            </a:r>
            <a:endParaRPr lang="en-US" dirty="0" smtClean="0"/>
          </a:p>
          <a:p>
            <a:pPr lvl="1"/>
            <a:r>
              <a:rPr lang="en-US" dirty="0" smtClean="0"/>
              <a:t>However</a:t>
            </a:r>
            <a:r>
              <a:rPr lang="en-US" dirty="0" smtClean="0"/>
              <a:t>, each of these three sections has the prevailing themes of what is witchcraft and who is a witch. The </a:t>
            </a:r>
            <a:r>
              <a:rPr lang="en-US" dirty="0" err="1" smtClean="0"/>
              <a:t>Malleus</a:t>
            </a:r>
            <a:r>
              <a:rPr lang="en-US" dirty="0" smtClean="0"/>
              <a:t> </a:t>
            </a:r>
            <a:r>
              <a:rPr lang="en-US" dirty="0" err="1" smtClean="0"/>
              <a:t>Maleficarum</a:t>
            </a:r>
            <a:r>
              <a:rPr lang="en-US" dirty="0" smtClean="0"/>
              <a:t> can hardly be called an original text, for it heavily relies upon earlier works such as Visconti and, most famously, Johannes </a:t>
            </a:r>
            <a:r>
              <a:rPr lang="en-US" dirty="0" err="1" smtClean="0"/>
              <a:t>Nider's</a:t>
            </a:r>
            <a:r>
              <a:rPr lang="en-US" dirty="0" smtClean="0"/>
              <a:t> </a:t>
            </a:r>
            <a:r>
              <a:rPr lang="en-US" i="1" dirty="0" err="1" smtClean="0"/>
              <a:t>Formicarius</a:t>
            </a:r>
            <a:r>
              <a:rPr lang="en-US" dirty="0" smtClean="0"/>
              <a:t>(1435</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for witch hunts</a:t>
            </a:r>
            <a:endParaRPr lang="en-US" dirty="0"/>
          </a:p>
        </p:txBody>
      </p:sp>
      <p:sp>
        <p:nvSpPr>
          <p:cNvPr id="3" name="Content Placeholder 2"/>
          <p:cNvSpPr>
            <a:spLocks noGrp="1"/>
          </p:cNvSpPr>
          <p:nvPr>
            <p:ph idx="1"/>
          </p:nvPr>
        </p:nvSpPr>
        <p:spPr/>
        <p:txBody>
          <a:bodyPr/>
          <a:lstStyle/>
          <a:p>
            <a:r>
              <a:rPr lang="en-US" dirty="0" smtClean="0"/>
              <a:t>Read through </a:t>
            </a:r>
            <a:r>
              <a:rPr lang="en-US" i="1" dirty="0" smtClean="0"/>
              <a:t>Witch-hunts during the Renaissance.</a:t>
            </a:r>
            <a:endParaRPr lang="en-US" dirty="0" smtClean="0"/>
          </a:p>
          <a:p>
            <a:r>
              <a:rPr lang="en-US" dirty="0" smtClean="0"/>
              <a:t>As you read, think about what the hypotheses could be as to why the witch-hunts occurred.</a:t>
            </a:r>
          </a:p>
          <a:p>
            <a:r>
              <a:rPr lang="en-US" dirty="0" smtClean="0"/>
              <a:t>In small groups, generate possible explanations for the witch-hunts and find evidence to support the explanation.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class multi-paragraph assignment </a:t>
            </a:r>
            <a:r>
              <a:rPr lang="en-US" dirty="0" smtClean="0"/>
              <a:t>– w</a:t>
            </a:r>
            <a:r>
              <a:rPr lang="en-US" dirty="0" smtClean="0"/>
              <a:t>itches  essay</a:t>
            </a:r>
            <a:endParaRPr lang="en-US" dirty="0"/>
          </a:p>
        </p:txBody>
      </p:sp>
      <p:sp>
        <p:nvSpPr>
          <p:cNvPr id="3" name="Content Placeholder 2"/>
          <p:cNvSpPr>
            <a:spLocks noGrp="1"/>
          </p:cNvSpPr>
          <p:nvPr>
            <p:ph idx="1"/>
          </p:nvPr>
        </p:nvSpPr>
        <p:spPr>
          <a:xfrm>
            <a:off x="0" y="1600200"/>
            <a:ext cx="9144000" cy="5257799"/>
          </a:xfrm>
        </p:spPr>
        <p:txBody>
          <a:bodyPr>
            <a:normAutofit fontScale="77500" lnSpcReduction="20000"/>
          </a:bodyPr>
          <a:lstStyle/>
          <a:p>
            <a:r>
              <a:rPr lang="en-US" b="1" dirty="0" smtClean="0"/>
              <a:t>In </a:t>
            </a:r>
            <a:r>
              <a:rPr lang="en-US" b="1" dirty="0" smtClean="0"/>
              <a:t>a multi-paragraph answer, summarize the causes of witch-hunts during the Renaissance.  In your last paragraph, decide which of the causes is the most important and evaluate why. </a:t>
            </a:r>
            <a:endParaRPr lang="en-US" b="1" dirty="0" smtClean="0"/>
          </a:p>
          <a:p>
            <a:pPr>
              <a:buNone/>
            </a:pPr>
            <a:r>
              <a:rPr lang="en-US" b="1" dirty="0" smtClean="0"/>
              <a:t> </a:t>
            </a:r>
            <a:endParaRPr lang="en-US" dirty="0" smtClean="0"/>
          </a:p>
          <a:p>
            <a:r>
              <a:rPr lang="en-US" dirty="0" smtClean="0"/>
              <a:t>10 marks will be assigned on the quality of your summary of the causes (try to summarize all four causes in one paragraph).  5 marks will be assigned to your last paragraph where you must properly evaluate the single cause you believe is most important.  In this paragraph you must state</a:t>
            </a:r>
            <a:r>
              <a:rPr lang="en-US" i="1" dirty="0" smtClean="0"/>
              <a:t> why</a:t>
            </a:r>
            <a:r>
              <a:rPr lang="en-US" dirty="0" smtClean="0"/>
              <a:t> this reason for the witch hunts is more important than </a:t>
            </a:r>
            <a:r>
              <a:rPr lang="en-US" i="1" dirty="0" smtClean="0"/>
              <a:t>all the other reasons</a:t>
            </a:r>
            <a:r>
              <a:rPr lang="en-US" dirty="0" smtClean="0"/>
              <a:t>.</a:t>
            </a:r>
          </a:p>
          <a:p>
            <a:endParaRPr lang="en-US" dirty="0" smtClean="0"/>
          </a:p>
          <a:p>
            <a:r>
              <a:rPr lang="en-US" dirty="0" smtClean="0"/>
              <a:t>As well, your mark will be based on proper paragraph format, grammar, and punctuation</a:t>
            </a:r>
            <a:r>
              <a:rPr lang="en-US" dirty="0" smtClean="0"/>
              <a:t>.</a:t>
            </a:r>
          </a:p>
          <a:p>
            <a:endParaRPr lang="en-US" dirty="0" smtClean="0"/>
          </a:p>
          <a:p>
            <a:r>
              <a:rPr lang="en-US" dirty="0" smtClean="0"/>
              <a:t>This assignment will be worth 15 marks.</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76</TotalTime>
  <Words>400</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Witches – daughters of the devil</vt:lpstr>
      <vt:lpstr>Witch Hunts</vt:lpstr>
      <vt:lpstr>“The Witches Hammer”</vt:lpstr>
      <vt:lpstr>“The Witches Hammer”</vt:lpstr>
      <vt:lpstr>“The Witches Hammer”</vt:lpstr>
      <vt:lpstr>Causes for witch hunts</vt:lpstr>
      <vt:lpstr>In class multi-paragraph assignment – witches  essay</vt:lpstr>
    </vt:vector>
  </TitlesOfParts>
  <Company>Collingwood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Witches – daughters of the devil</dc:title>
  <dc:creator>Computer Services</dc:creator>
  <cp:lastModifiedBy>Computer Services</cp:lastModifiedBy>
  <cp:revision>2</cp:revision>
  <dcterms:created xsi:type="dcterms:W3CDTF">2011-01-11T20:51:21Z</dcterms:created>
  <dcterms:modified xsi:type="dcterms:W3CDTF">2011-01-18T16:03:09Z</dcterms:modified>
</cp:coreProperties>
</file>