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4C417596-EFDA-43ED-B044-011265AA0338}" type="datetimeFigureOut">
              <a:rPr lang="en-US" smtClean="0"/>
              <a:pPr/>
              <a:t>4/29/2012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B788031-61AD-42DB-8FD7-44CA8EFBC4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417596-EFDA-43ED-B044-011265AA0338}"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8031-61AD-42DB-8FD7-44CA8EFBC4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417596-EFDA-43ED-B044-011265AA0338}"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8031-61AD-42DB-8FD7-44CA8EFBC4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4C417596-EFDA-43ED-B044-011265AA0338}" type="datetimeFigureOut">
              <a:rPr lang="en-US" smtClean="0"/>
              <a:pPr/>
              <a:t>4/29/2012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9B788031-61AD-42DB-8FD7-44CA8EFBC4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4C417596-EFDA-43ED-B044-011265AA0338}" type="datetimeFigureOut">
              <a:rPr lang="en-US" smtClean="0"/>
              <a:pPr/>
              <a:t>4/29/2012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9B788031-61AD-42DB-8FD7-44CA8EFBC49A}"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4C417596-EFDA-43ED-B044-011265AA0338}" type="datetimeFigureOut">
              <a:rPr lang="en-US" smtClean="0"/>
              <a:pPr/>
              <a:t>4/29/2012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9B788031-61AD-42DB-8FD7-44CA8EFBC4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C417596-EFDA-43ED-B044-011265AA0338}" type="datetimeFigureOut">
              <a:rPr lang="en-US" smtClean="0"/>
              <a:pPr/>
              <a:t>4/29/2012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B788031-61AD-42DB-8FD7-44CA8EFBC49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417596-EFDA-43ED-B044-011265AA0338}" type="datetimeFigureOut">
              <a:rPr lang="en-US" smtClean="0"/>
              <a:pPr/>
              <a:t>4/29/2012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8031-61AD-42DB-8FD7-44CA8EFBC4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4C417596-EFDA-43ED-B044-011265AA0338}" type="datetimeFigureOut">
              <a:rPr lang="en-US" smtClean="0"/>
              <a:pPr/>
              <a:t>4/29/2012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9B788031-61AD-42DB-8FD7-44CA8EFBC4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4C417596-EFDA-43ED-B044-011265AA0338}" type="datetimeFigureOut">
              <a:rPr lang="en-US" smtClean="0"/>
              <a:pPr/>
              <a:t>4/29/2012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B788031-61AD-42DB-8FD7-44CA8EFBC49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4C417596-EFDA-43ED-B044-011265AA0338}" type="datetimeFigureOut">
              <a:rPr lang="en-US" smtClean="0"/>
              <a:pPr/>
              <a:t>4/29/2012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B788031-61AD-42DB-8FD7-44CA8EFBC49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C417596-EFDA-43ED-B044-011265AA0338}" type="datetimeFigureOut">
              <a:rPr lang="en-US" smtClean="0"/>
              <a:pPr/>
              <a:t>4/29/2012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B788031-61AD-42DB-8FD7-44CA8EFBC49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Progression of the French Revolution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Fear</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Following the fall of the Bastille was the Great Fear. People in the countryside throughout most of France heard that the king’s armies and mercenaries were on their way</a:t>
            </a:r>
          </a:p>
          <a:p>
            <a:r>
              <a:rPr lang="en-US" dirty="0" smtClean="0"/>
              <a:t>Peasants burned and destroyed the houses of aristocrats.</a:t>
            </a:r>
          </a:p>
          <a:p>
            <a:r>
              <a:rPr lang="en-US" dirty="0" smtClean="0"/>
              <a:t>Look at the Map on page 76; The Great Fear spread to many areas of France… why not everywhere? </a:t>
            </a:r>
            <a:br>
              <a:rPr lang="en-US"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August Decrees</a:t>
            </a:r>
            <a:endParaRPr lang="en-US" dirty="0"/>
          </a:p>
        </p:txBody>
      </p:sp>
      <p:sp>
        <p:nvSpPr>
          <p:cNvPr id="3" name="Content Placeholder 2"/>
          <p:cNvSpPr>
            <a:spLocks noGrp="1"/>
          </p:cNvSpPr>
          <p:nvPr>
            <p:ph idx="1"/>
          </p:nvPr>
        </p:nvSpPr>
        <p:spPr>
          <a:xfrm>
            <a:off x="0" y="1447800"/>
            <a:ext cx="5334000" cy="5007008"/>
          </a:xfrm>
        </p:spPr>
        <p:txBody>
          <a:bodyPr>
            <a:normAutofit fontScale="92500"/>
          </a:bodyPr>
          <a:lstStyle/>
          <a:p>
            <a:pPr lvl="0"/>
            <a:r>
              <a:rPr lang="en-US" sz="3200" dirty="0" smtClean="0"/>
              <a:t>August 1789, the National Assembly voted to abolish all noble and other privileges, including</a:t>
            </a:r>
          </a:p>
          <a:p>
            <a:pPr lvl="1"/>
            <a:r>
              <a:rPr lang="en-US" sz="2800" dirty="0" smtClean="0"/>
              <a:t>Church tithes</a:t>
            </a:r>
          </a:p>
          <a:p>
            <a:pPr lvl="1"/>
            <a:r>
              <a:rPr lang="en-US" sz="2800" dirty="0" smtClean="0"/>
              <a:t>Hunting privileges</a:t>
            </a:r>
          </a:p>
          <a:p>
            <a:pPr lvl="1"/>
            <a:r>
              <a:rPr lang="en-US" sz="2800" dirty="0" smtClean="0"/>
              <a:t>Tax exemptions and monopolies</a:t>
            </a:r>
          </a:p>
          <a:p>
            <a:pPr lvl="1"/>
            <a:r>
              <a:rPr lang="en-US" sz="2800" dirty="0" smtClean="0"/>
              <a:t>The remnants of feudalism</a:t>
            </a:r>
            <a:br>
              <a:rPr lang="en-US" sz="2800" dirty="0" smtClean="0"/>
            </a:br>
            <a:endParaRPr lang="en-US" sz="2800"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609303" y="1905000"/>
            <a:ext cx="3534697" cy="4419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Declaration of The Rights of Man and the Citizen</a:t>
            </a:r>
            <a:endParaRPr lang="en-US" dirty="0"/>
          </a:p>
        </p:txBody>
      </p:sp>
      <p:sp>
        <p:nvSpPr>
          <p:cNvPr id="3" name="Content Placeholder 2"/>
          <p:cNvSpPr>
            <a:spLocks noGrp="1"/>
          </p:cNvSpPr>
          <p:nvPr>
            <p:ph idx="1"/>
          </p:nvPr>
        </p:nvSpPr>
        <p:spPr>
          <a:xfrm>
            <a:off x="0" y="1295400"/>
            <a:ext cx="5334000" cy="5562600"/>
          </a:xfrm>
        </p:spPr>
        <p:txBody>
          <a:bodyPr>
            <a:normAutofit fontScale="85000" lnSpcReduction="10000"/>
          </a:bodyPr>
          <a:lstStyle/>
          <a:p>
            <a:pPr lvl="0"/>
            <a:r>
              <a:rPr lang="en-US" dirty="0" smtClean="0"/>
              <a:t>The National Assembly signed the Declaration of the Rights of Man and the Citizen</a:t>
            </a:r>
          </a:p>
          <a:p>
            <a:pPr lvl="0"/>
            <a:r>
              <a:rPr lang="en-US" dirty="0" smtClean="0"/>
              <a:t>The document declared the natural rights of the people of France: private property, liberty, security, resistance to oppression</a:t>
            </a:r>
          </a:p>
          <a:p>
            <a:pPr lvl="0"/>
            <a:r>
              <a:rPr lang="en-US" dirty="0" smtClean="0"/>
              <a:t>It also declared freedom of speech, religious toleration, and freedom of the press.</a:t>
            </a:r>
          </a:p>
          <a:p>
            <a:r>
              <a:rPr lang="en-US" dirty="0" smtClean="0"/>
              <a:t>Under the Declaration, all citizens were equal before the law.</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258502" y="1066800"/>
            <a:ext cx="3885498" cy="521727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9032"/>
          </a:xfrm>
        </p:spPr>
        <p:txBody>
          <a:bodyPr/>
          <a:lstStyle/>
          <a:p>
            <a:r>
              <a:rPr lang="en-US" dirty="0" smtClean="0"/>
              <a:t>The March on Versailles, October 1789</a:t>
            </a:r>
            <a:endParaRPr lang="en-US" dirty="0"/>
          </a:p>
        </p:txBody>
      </p:sp>
      <p:sp>
        <p:nvSpPr>
          <p:cNvPr id="3" name="Content Placeholder 2"/>
          <p:cNvSpPr>
            <a:spLocks noGrp="1"/>
          </p:cNvSpPr>
          <p:nvPr>
            <p:ph idx="1"/>
          </p:nvPr>
        </p:nvSpPr>
        <p:spPr>
          <a:xfrm>
            <a:off x="0" y="1447800"/>
            <a:ext cx="9144000" cy="1905000"/>
          </a:xfrm>
        </p:spPr>
        <p:txBody>
          <a:bodyPr>
            <a:normAutofit fontScale="77500" lnSpcReduction="20000"/>
          </a:bodyPr>
          <a:lstStyle/>
          <a:p>
            <a:pPr lvl="0"/>
            <a:r>
              <a:rPr lang="en-US" dirty="0" smtClean="0"/>
              <a:t>Angered by the price </a:t>
            </a:r>
            <a:r>
              <a:rPr lang="en-US" dirty="0" smtClean="0"/>
              <a:t>of grain, </a:t>
            </a:r>
            <a:r>
              <a:rPr lang="en-US" dirty="0" smtClean="0"/>
              <a:t>economic troubles, and emboldened by the actions of the National Assembly, a large group of women, joined by supporters and the National Guard, marched the 50 kilometers to Versailles to demand that the Royal Family return to Paris to see what was really occurring in the Capital.</a:t>
            </a:r>
          </a:p>
          <a:p>
            <a:endParaRPr lang="en-US" dirty="0"/>
          </a:p>
        </p:txBody>
      </p:sp>
      <p:pic>
        <p:nvPicPr>
          <p:cNvPr id="4" name="Picture 3"/>
          <p:cNvPicPr>
            <a:picLocks noChangeAspect="1" noChangeArrowheads="1"/>
          </p:cNvPicPr>
          <p:nvPr/>
        </p:nvPicPr>
        <p:blipFill>
          <a:blip r:embed="rId2" cstate="print"/>
          <a:srcRect t="14194"/>
          <a:stretch>
            <a:fillRect/>
          </a:stretch>
        </p:blipFill>
        <p:spPr bwMode="auto">
          <a:xfrm>
            <a:off x="0" y="3352800"/>
            <a:ext cx="6781800" cy="3505200"/>
          </a:xfrm>
          <a:prstGeom prst="rect">
            <a:avLst/>
          </a:prstGeom>
          <a:noFill/>
          <a:ln w="9525">
            <a:noFill/>
            <a:miter lim="800000"/>
            <a:headEnd/>
            <a:tailEnd/>
          </a:ln>
          <a:effectLst/>
        </p:spPr>
      </p:pic>
      <p:sp>
        <p:nvSpPr>
          <p:cNvPr id="5" name="TextBox 4"/>
          <p:cNvSpPr txBox="1"/>
          <p:nvPr/>
        </p:nvSpPr>
        <p:spPr>
          <a:xfrm>
            <a:off x="7010400" y="3581400"/>
            <a:ext cx="2133600" cy="2308324"/>
          </a:xfrm>
          <a:prstGeom prst="rect">
            <a:avLst/>
          </a:prstGeom>
          <a:noFill/>
        </p:spPr>
        <p:txBody>
          <a:bodyPr wrap="square" rtlCol="0">
            <a:spAutoFit/>
          </a:bodyPr>
          <a:lstStyle/>
          <a:p>
            <a:r>
              <a:rPr lang="en-US" dirty="0" smtClean="0"/>
              <a:t>Look at this image  in your textbook, pg 77.</a:t>
            </a:r>
          </a:p>
          <a:p>
            <a:r>
              <a:rPr lang="en-US" dirty="0" smtClean="0"/>
              <a:t>What things do you notice about the people, their actions, their faces?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normAutofit/>
          </a:bodyPr>
          <a:lstStyle/>
          <a:p>
            <a:r>
              <a:rPr lang="en-US" dirty="0" smtClean="0"/>
              <a:t>Women in the Revolution </a:t>
            </a:r>
            <a:endParaRPr lang="en-US" dirty="0"/>
          </a:p>
        </p:txBody>
      </p:sp>
      <p:sp>
        <p:nvSpPr>
          <p:cNvPr id="3" name="Content Placeholder 2"/>
          <p:cNvSpPr>
            <a:spLocks noGrp="1"/>
          </p:cNvSpPr>
          <p:nvPr>
            <p:ph idx="1"/>
          </p:nvPr>
        </p:nvSpPr>
        <p:spPr>
          <a:xfrm>
            <a:off x="0" y="1219200"/>
            <a:ext cx="5715000" cy="4572000"/>
          </a:xfrm>
        </p:spPr>
        <p:txBody>
          <a:bodyPr>
            <a:normAutofit fontScale="85000" lnSpcReduction="10000"/>
          </a:bodyPr>
          <a:lstStyle/>
          <a:p>
            <a:pPr lvl="0"/>
            <a:r>
              <a:rPr lang="en-US" sz="3200" dirty="0" smtClean="0"/>
              <a:t>Women participated in the Revolution in many ways</a:t>
            </a:r>
          </a:p>
          <a:p>
            <a:pPr lvl="1"/>
            <a:r>
              <a:rPr lang="en-US" sz="2800" dirty="0" smtClean="0"/>
              <a:t>Joining and hosting clubs, debates, and demonstrations</a:t>
            </a:r>
          </a:p>
          <a:p>
            <a:pPr lvl="1"/>
            <a:r>
              <a:rPr lang="en-US" sz="2800" dirty="0" smtClean="0"/>
              <a:t>They saw themselves as equals</a:t>
            </a:r>
          </a:p>
          <a:p>
            <a:pPr lvl="0"/>
            <a:r>
              <a:rPr lang="en-US" sz="3200" dirty="0" smtClean="0"/>
              <a:t>In 1791, the Declaration of the Rights of Women and the Female Citizen was passed. It stated that women should have the same rights as men.</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791200" y="1295400"/>
            <a:ext cx="3114675" cy="3810000"/>
          </a:xfrm>
          <a:prstGeom prst="rect">
            <a:avLst/>
          </a:prstGeom>
          <a:noFill/>
          <a:ln w="9525">
            <a:noFill/>
            <a:miter lim="800000"/>
            <a:headEnd/>
            <a:tailEnd/>
          </a:ln>
          <a:effectLst/>
        </p:spPr>
      </p:pic>
      <p:sp>
        <p:nvSpPr>
          <p:cNvPr id="5" name="TextBox 4"/>
          <p:cNvSpPr txBox="1"/>
          <p:nvPr/>
        </p:nvSpPr>
        <p:spPr>
          <a:xfrm>
            <a:off x="5791200" y="5257800"/>
            <a:ext cx="3124200" cy="1200329"/>
          </a:xfrm>
          <a:prstGeom prst="rect">
            <a:avLst/>
          </a:prstGeom>
          <a:noFill/>
        </p:spPr>
        <p:txBody>
          <a:bodyPr wrap="square" rtlCol="0">
            <a:spAutoFit/>
          </a:bodyPr>
          <a:lstStyle/>
          <a:p>
            <a:r>
              <a:rPr lang="en-US" dirty="0" err="1" smtClean="0"/>
              <a:t>Olmype</a:t>
            </a:r>
            <a:r>
              <a:rPr lang="en-US" dirty="0" smtClean="0"/>
              <a:t> de Gouges </a:t>
            </a:r>
            <a:br>
              <a:rPr lang="en-US" dirty="0" smtClean="0"/>
            </a:br>
            <a:r>
              <a:rPr lang="en-US" dirty="0" smtClean="0"/>
              <a:t>writer of the Declaration of the Rights of Women and the Female Citizen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a:t>
            </a:r>
            <a:r>
              <a:rPr lang="en-US" smtClean="0"/>
              <a:t>up Homework</a:t>
            </a:r>
            <a:endParaRPr lang="en-US"/>
          </a:p>
        </p:txBody>
      </p:sp>
      <p:sp>
        <p:nvSpPr>
          <p:cNvPr id="3" name="Content Placeholder 2"/>
          <p:cNvSpPr>
            <a:spLocks noGrp="1"/>
          </p:cNvSpPr>
          <p:nvPr>
            <p:ph idx="1"/>
          </p:nvPr>
        </p:nvSpPr>
        <p:spPr/>
        <p:txBody>
          <a:bodyPr>
            <a:normAutofit fontScale="77500" lnSpcReduction="20000"/>
          </a:bodyPr>
          <a:lstStyle/>
          <a:p>
            <a:r>
              <a:rPr lang="en-US" dirty="0" smtClean="0"/>
              <a:t>Read “Declaration of the Rights of Man and the Citizen” (pg 76) and answer the following questions:</a:t>
            </a:r>
          </a:p>
          <a:p>
            <a:pPr lvl="0"/>
            <a:r>
              <a:rPr lang="en-US" dirty="0" smtClean="0"/>
              <a:t>Once the aristocratic titles were removed, what new title was put in place for the people of France?</a:t>
            </a:r>
          </a:p>
          <a:p>
            <a:pPr lvl="0"/>
            <a:r>
              <a:rPr lang="en-US" dirty="0" smtClean="0"/>
              <a:t>What was to be done with Church properties? Is this a fair action? </a:t>
            </a:r>
          </a:p>
          <a:p>
            <a:pPr lvl="0"/>
            <a:r>
              <a:rPr lang="en-US" dirty="0" smtClean="0"/>
              <a:t>For what reasons was Louis XVI tempted to leave France? What were the results?</a:t>
            </a:r>
          </a:p>
          <a:p>
            <a:pPr lvl="0"/>
            <a:r>
              <a:rPr lang="en-US" dirty="0" smtClean="0"/>
              <a:t>When the Legislative Assembly formed on October 1, 1791, what issues faced the government? Why was the revolution in danger of failing?</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causes</a:t>
            </a:r>
            <a:endParaRPr lang="en-US" dirty="0"/>
          </a:p>
        </p:txBody>
      </p:sp>
      <p:sp>
        <p:nvSpPr>
          <p:cNvPr id="3" name="Content Placeholder 2"/>
          <p:cNvSpPr>
            <a:spLocks noGrp="1"/>
          </p:cNvSpPr>
          <p:nvPr>
            <p:ph idx="1"/>
          </p:nvPr>
        </p:nvSpPr>
        <p:spPr/>
        <p:txBody>
          <a:bodyPr/>
          <a:lstStyle/>
          <a:p>
            <a:r>
              <a:rPr lang="en-US" dirty="0" smtClean="0"/>
              <a:t>Political – feudalism &amp; absolute monarch</a:t>
            </a:r>
          </a:p>
          <a:p>
            <a:r>
              <a:rPr lang="en-US" dirty="0" smtClean="0"/>
              <a:t>Social – feudalism &amp; major class divisions</a:t>
            </a:r>
          </a:p>
          <a:p>
            <a:pPr lvl="1"/>
            <a:r>
              <a:rPr lang="en-US" dirty="0" smtClean="0"/>
              <a:t>The 3 Estates</a:t>
            </a:r>
          </a:p>
          <a:p>
            <a:pPr lvl="1"/>
            <a:r>
              <a:rPr lang="en-US" dirty="0" smtClean="0"/>
              <a:t>The riding of the peasants</a:t>
            </a:r>
          </a:p>
          <a:p>
            <a:r>
              <a:rPr lang="en-US" dirty="0" smtClean="0"/>
              <a:t>Economic – debts from war, extravagant spending, no central bank, no common currency, unfair taxes</a:t>
            </a:r>
          </a:p>
          <a:p>
            <a:r>
              <a:rPr lang="en-US" dirty="0" smtClean="0"/>
              <a:t>Philosophical – enlightened thinkers, American Revolution influence.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Stages of the French Revolution</a:t>
            </a:r>
            <a:endParaRPr lang="en-US" dirty="0"/>
          </a:p>
        </p:txBody>
      </p:sp>
      <p:sp>
        <p:nvSpPr>
          <p:cNvPr id="3" name="Content Placeholder 2"/>
          <p:cNvSpPr>
            <a:spLocks noGrp="1"/>
          </p:cNvSpPr>
          <p:nvPr>
            <p:ph idx="1"/>
          </p:nvPr>
        </p:nvSpPr>
        <p:spPr/>
        <p:txBody>
          <a:bodyPr/>
          <a:lstStyle/>
          <a:p>
            <a:r>
              <a:rPr lang="en-US" dirty="0" smtClean="0"/>
              <a:t>Moderate stage – 1789 to 1792</a:t>
            </a:r>
          </a:p>
          <a:p>
            <a:r>
              <a:rPr lang="en-US" dirty="0" smtClean="0"/>
              <a:t>Radical stage – 1792 to 1794</a:t>
            </a:r>
          </a:p>
          <a:p>
            <a:r>
              <a:rPr lang="en-US" dirty="0" smtClean="0"/>
              <a:t>The Directory – 1794 to 1799</a:t>
            </a:r>
          </a:p>
          <a:p>
            <a:r>
              <a:rPr lang="en-US" dirty="0" smtClean="0"/>
              <a:t>Napoleon – 1799 - 1815</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762000"/>
          </a:xfrm>
        </p:spPr>
        <p:txBody>
          <a:bodyPr/>
          <a:lstStyle/>
          <a:p>
            <a:r>
              <a:rPr lang="en-US" dirty="0" smtClean="0"/>
              <a:t>The Revolution began in 1789</a:t>
            </a:r>
            <a:endParaRPr lang="en-US" dirty="0"/>
          </a:p>
        </p:txBody>
      </p:sp>
      <p:sp>
        <p:nvSpPr>
          <p:cNvPr id="3" name="Content Placeholder 2"/>
          <p:cNvSpPr>
            <a:spLocks noGrp="1"/>
          </p:cNvSpPr>
          <p:nvPr>
            <p:ph idx="1"/>
          </p:nvPr>
        </p:nvSpPr>
        <p:spPr>
          <a:xfrm>
            <a:off x="0" y="914400"/>
            <a:ext cx="9144000" cy="3962400"/>
          </a:xfrm>
        </p:spPr>
        <p:txBody>
          <a:bodyPr>
            <a:normAutofit fontScale="70000" lnSpcReduction="20000"/>
          </a:bodyPr>
          <a:lstStyle/>
          <a:p>
            <a:pPr lvl="0"/>
            <a:r>
              <a:rPr lang="en-US" sz="3200" dirty="0" smtClean="0"/>
              <a:t>Louis XVI had to call the Estates – General</a:t>
            </a:r>
          </a:p>
          <a:p>
            <a:pPr lvl="1"/>
            <a:r>
              <a:rPr lang="en-US" sz="2800" i="1" dirty="0" smtClean="0"/>
              <a:t>Why do you think he might call it? Check page 73 &amp; 74 for a clue</a:t>
            </a:r>
            <a:r>
              <a:rPr lang="en-US" sz="2800" dirty="0" smtClean="0"/>
              <a:t>!</a:t>
            </a:r>
          </a:p>
          <a:p>
            <a:pPr lvl="0"/>
            <a:r>
              <a:rPr lang="en-US" sz="3200" dirty="0" smtClean="0"/>
              <a:t>This was the first time that the Estates- General had been called since 1614!</a:t>
            </a:r>
          </a:p>
          <a:p>
            <a:pPr lvl="1"/>
            <a:r>
              <a:rPr lang="en-US" sz="2800" i="1" dirty="0" smtClean="0"/>
              <a:t>What were the Estates-General? Does this set up and process remind you of anything?</a:t>
            </a:r>
          </a:p>
          <a:p>
            <a:pPr lvl="0"/>
            <a:r>
              <a:rPr lang="en-US" sz="3200" dirty="0" smtClean="0"/>
              <a:t>Each Estate elected delegates</a:t>
            </a:r>
          </a:p>
          <a:p>
            <a:pPr lvl="1"/>
            <a:r>
              <a:rPr lang="en-US" sz="2800" dirty="0" smtClean="0"/>
              <a:t>The First Estate represented about 100,00 clergy</a:t>
            </a:r>
          </a:p>
          <a:p>
            <a:pPr lvl="1"/>
            <a:r>
              <a:rPr lang="en-US" sz="2800" dirty="0" smtClean="0"/>
              <a:t>The Second Estate represented about 400,000 nobles.</a:t>
            </a:r>
          </a:p>
          <a:p>
            <a:pPr lvl="1"/>
            <a:r>
              <a:rPr lang="en-US" sz="2800" dirty="0" smtClean="0"/>
              <a:t>The Third Estate represented about 24.5 million people, everyone from wealthy lawyers and government officials to poor peasant families.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524000" y="4419601"/>
            <a:ext cx="5778697" cy="24384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fontScale="85000" lnSpcReduction="10000"/>
          </a:bodyPr>
          <a:lstStyle/>
          <a:p>
            <a:pPr lvl="0"/>
            <a:r>
              <a:rPr lang="en-US" sz="3200" dirty="0" smtClean="0"/>
              <a:t>When the Estates General finally met in the spring of 1789, there was disagreement about how they would vote.</a:t>
            </a:r>
          </a:p>
          <a:p>
            <a:pPr lvl="1"/>
            <a:r>
              <a:rPr lang="en-US" sz="2800" dirty="0" smtClean="0"/>
              <a:t>Traditionally, each estate voted as a </a:t>
            </a:r>
            <a:r>
              <a:rPr lang="en-US" sz="2800" i="1" dirty="0" smtClean="0"/>
              <a:t>bloc</a:t>
            </a:r>
            <a:r>
              <a:rPr lang="en-US" sz="2800" dirty="0" smtClean="0"/>
              <a:t>, thus the upper two estates had twice as much voting power than the lower.</a:t>
            </a:r>
          </a:p>
          <a:p>
            <a:pPr lvl="0"/>
            <a:r>
              <a:rPr lang="en-US" sz="3200" dirty="0" smtClean="0"/>
              <a:t>This time, the Third Estate argued that all delegates should vote as individuals and demanded as many delegates as the First and Second Estates.</a:t>
            </a:r>
          </a:p>
          <a:p>
            <a:pPr lvl="0"/>
            <a:r>
              <a:rPr lang="en-US" sz="3200" dirty="0" smtClean="0"/>
              <a:t>Louis opposed the idea, then (as was his habit) changed his mind to allow this to happen. </a:t>
            </a:r>
          </a:p>
          <a:p>
            <a:pPr lvl="1"/>
            <a:r>
              <a:rPr lang="en-US" sz="2800" dirty="0" smtClean="0"/>
              <a:t>He was not willing to give over all his power to the Estates, but allowed them say over smaller matters; like fixing the tax system</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9032"/>
          </a:xfrm>
        </p:spPr>
        <p:txBody>
          <a:bodyPr>
            <a:normAutofit fontScale="90000"/>
          </a:bodyPr>
          <a:lstStyle/>
          <a:p>
            <a:r>
              <a:rPr lang="en-US" dirty="0" smtClean="0"/>
              <a:t>National Assembly “15”, </a:t>
            </a:r>
            <a:br>
              <a:rPr lang="en-US" dirty="0" smtClean="0"/>
            </a:br>
            <a:r>
              <a:rPr lang="en-US" dirty="0" smtClean="0"/>
              <a:t>King “Love” – the Tennis Court Oath</a:t>
            </a:r>
            <a:endParaRPr lang="en-US" dirty="0"/>
          </a:p>
        </p:txBody>
      </p:sp>
      <p:sp>
        <p:nvSpPr>
          <p:cNvPr id="3" name="Content Placeholder 2"/>
          <p:cNvSpPr>
            <a:spLocks noGrp="1"/>
          </p:cNvSpPr>
          <p:nvPr>
            <p:ph idx="1"/>
          </p:nvPr>
        </p:nvSpPr>
        <p:spPr>
          <a:xfrm>
            <a:off x="0" y="1371600"/>
            <a:ext cx="5334000" cy="5486400"/>
          </a:xfrm>
        </p:spPr>
        <p:txBody>
          <a:bodyPr>
            <a:normAutofit fontScale="70000" lnSpcReduction="20000"/>
          </a:bodyPr>
          <a:lstStyle/>
          <a:p>
            <a:pPr lvl="0"/>
            <a:r>
              <a:rPr lang="en-US" sz="3200" dirty="0" smtClean="0"/>
              <a:t>The progress towards democracy in France was moving too slowly, after 6 weeks of meeting at Versailles, the Third Estate broke away and declared themselves </a:t>
            </a:r>
            <a:r>
              <a:rPr lang="en-US" sz="3200" i="1" dirty="0" smtClean="0"/>
              <a:t>the </a:t>
            </a:r>
            <a:r>
              <a:rPr lang="en-US" sz="3200" i="1" u="sng" dirty="0" smtClean="0"/>
              <a:t>National</a:t>
            </a:r>
            <a:r>
              <a:rPr lang="en-US" sz="3200" i="1" dirty="0" smtClean="0"/>
              <a:t> </a:t>
            </a:r>
            <a:r>
              <a:rPr lang="en-US" sz="3200" i="1" u="sng" dirty="0" smtClean="0"/>
              <a:t>Assembly</a:t>
            </a:r>
            <a:endParaRPr lang="en-US" sz="3200" u="sng" dirty="0" smtClean="0"/>
          </a:p>
          <a:p>
            <a:pPr lvl="0"/>
            <a:r>
              <a:rPr lang="en-US" sz="3200" dirty="0" smtClean="0"/>
              <a:t>Lead by Count Mirabeau, the members took the </a:t>
            </a:r>
            <a:r>
              <a:rPr lang="en-US" sz="3200" u="sng" dirty="0" smtClean="0"/>
              <a:t>Tennis Court Oath</a:t>
            </a:r>
            <a:r>
              <a:rPr lang="en-US" sz="3200" i="1" u="sng" dirty="0" smtClean="0"/>
              <a:t> </a:t>
            </a:r>
            <a:r>
              <a:rPr lang="en-US" sz="3200" dirty="0" smtClean="0"/>
              <a:t> (they had gathered in the tennis court at the palace)</a:t>
            </a:r>
          </a:p>
          <a:p>
            <a:pPr lvl="0"/>
            <a:r>
              <a:rPr lang="en-US" sz="3200" dirty="0" smtClean="0"/>
              <a:t>They agreed not to disband until they had formed a new government. </a:t>
            </a:r>
          </a:p>
          <a:p>
            <a:pPr lvl="1"/>
            <a:r>
              <a:rPr lang="en-US" sz="2800" dirty="0" smtClean="0"/>
              <a:t>King Louis XVI tried to offer some reforms, but he was rebuked and was forced to demand that the 1</a:t>
            </a:r>
            <a:r>
              <a:rPr lang="en-US" sz="2800" baseline="30000" dirty="0" smtClean="0"/>
              <a:t>st</a:t>
            </a:r>
            <a:r>
              <a:rPr lang="en-US" sz="2800" dirty="0" smtClean="0"/>
              <a:t> and 2</a:t>
            </a:r>
            <a:r>
              <a:rPr lang="en-US" sz="2800" baseline="30000" dirty="0" smtClean="0"/>
              <a:t>nd</a:t>
            </a:r>
            <a:r>
              <a:rPr lang="en-US" sz="2800" dirty="0" smtClean="0"/>
              <a:t> Estates join the National Assembly</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294214" y="2209800"/>
            <a:ext cx="3849786" cy="284330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and Reactions</a:t>
            </a:r>
            <a:endParaRPr lang="en-US" dirty="0"/>
          </a:p>
        </p:txBody>
      </p:sp>
      <p:sp>
        <p:nvSpPr>
          <p:cNvPr id="3" name="Content Placeholder 2"/>
          <p:cNvSpPr>
            <a:spLocks noGrp="1"/>
          </p:cNvSpPr>
          <p:nvPr>
            <p:ph idx="1"/>
          </p:nvPr>
        </p:nvSpPr>
        <p:spPr>
          <a:xfrm>
            <a:off x="0" y="1676400"/>
            <a:ext cx="5486400" cy="4572000"/>
          </a:xfrm>
        </p:spPr>
        <p:txBody>
          <a:bodyPr>
            <a:normAutofit fontScale="77500" lnSpcReduction="20000"/>
          </a:bodyPr>
          <a:lstStyle/>
          <a:p>
            <a:pPr lvl="0"/>
            <a:r>
              <a:rPr lang="en-US" dirty="0" smtClean="0"/>
              <a:t>People in Paris, the center of the 3</a:t>
            </a:r>
            <a:r>
              <a:rPr lang="en-US" baseline="30000" dirty="0" smtClean="0"/>
              <a:t>rd</a:t>
            </a:r>
            <a:r>
              <a:rPr lang="en-US" dirty="0" smtClean="0"/>
              <a:t> Estate, were very aware of the events in Versailles.</a:t>
            </a:r>
          </a:p>
          <a:p>
            <a:pPr lvl="0"/>
            <a:r>
              <a:rPr lang="en-US" dirty="0" smtClean="0"/>
              <a:t>Riots broke out in Paris and across the nation as bread prices soared</a:t>
            </a:r>
          </a:p>
          <a:p>
            <a:pPr lvl="0"/>
            <a:r>
              <a:rPr lang="en-US" dirty="0" smtClean="0"/>
              <a:t>Rumors flew that the king was going to assemble his army and state a </a:t>
            </a:r>
            <a:r>
              <a:rPr lang="en-US" i="1" dirty="0" smtClean="0"/>
              <a:t>coup d'état</a:t>
            </a:r>
          </a:p>
          <a:p>
            <a:r>
              <a:rPr lang="en-US" dirty="0" smtClean="0"/>
              <a:t>Workers in Paris – the </a:t>
            </a:r>
            <a:r>
              <a:rPr lang="en-US" i="1" dirty="0" smtClean="0"/>
              <a:t>Sans-Culottes</a:t>
            </a:r>
            <a:r>
              <a:rPr lang="en-US" dirty="0" smtClean="0"/>
              <a:t> – organized a militia of volunteers.</a:t>
            </a:r>
          </a:p>
          <a:p>
            <a:pPr lvl="1"/>
            <a:r>
              <a:rPr lang="en-US" dirty="0" smtClean="0"/>
              <a:t>Why were they called the Sans-Culottes?</a:t>
            </a:r>
          </a:p>
          <a:p>
            <a:pPr lvl="2"/>
            <a:r>
              <a:rPr lang="en-US" i="1" dirty="0" smtClean="0"/>
              <a:t>Hint look at his clothing</a:t>
            </a:r>
            <a:r>
              <a:rPr lang="en-US" dirty="0" smtClean="0"/>
              <a:t/>
            </a:r>
            <a:br>
              <a:rPr lang="en-US" dirty="0" smtClean="0"/>
            </a:b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53050" y="1295400"/>
            <a:ext cx="3790950" cy="51694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r>
              <a:rPr lang="en-US" dirty="0" smtClean="0"/>
              <a:t>The Fall of the Bastille</a:t>
            </a:r>
            <a:endParaRPr lang="en-US" dirty="0"/>
          </a:p>
        </p:txBody>
      </p:sp>
      <p:sp>
        <p:nvSpPr>
          <p:cNvPr id="3" name="Content Placeholder 2"/>
          <p:cNvSpPr>
            <a:spLocks noGrp="1"/>
          </p:cNvSpPr>
          <p:nvPr>
            <p:ph idx="1"/>
          </p:nvPr>
        </p:nvSpPr>
        <p:spPr>
          <a:xfrm>
            <a:off x="0" y="1752600"/>
            <a:ext cx="4267200" cy="5105400"/>
          </a:xfrm>
        </p:spPr>
        <p:txBody>
          <a:bodyPr>
            <a:normAutofit fontScale="85000" lnSpcReduction="20000"/>
          </a:bodyPr>
          <a:lstStyle/>
          <a:p>
            <a:pPr lvl="0"/>
            <a:r>
              <a:rPr lang="en-US" dirty="0" smtClean="0"/>
              <a:t>On July 14, 1789 mobs of workers, lead by the Sans-Culottes, stormed the Bastille, the royal prison and fortress in Paris (a symbol of royal authority)</a:t>
            </a:r>
          </a:p>
          <a:p>
            <a:pPr lvl="0"/>
            <a:r>
              <a:rPr lang="en-US" dirty="0" smtClean="0"/>
              <a:t>Gathering ammunitions, they tore it down brick by brick. It’s fall symbolized the people’s role in revolutionary change.</a:t>
            </a:r>
          </a:p>
        </p:txBody>
      </p:sp>
      <p:pic>
        <p:nvPicPr>
          <p:cNvPr id="4" name="Picture 2"/>
          <p:cNvPicPr>
            <a:picLocks noChangeAspect="1" noChangeArrowheads="1"/>
          </p:cNvPicPr>
          <p:nvPr/>
        </p:nvPicPr>
        <p:blipFill>
          <a:blip r:embed="rId2" cstate="print"/>
          <a:srcRect/>
          <a:stretch>
            <a:fillRect/>
          </a:stretch>
        </p:blipFill>
        <p:spPr bwMode="auto">
          <a:xfrm>
            <a:off x="3962400" y="2362200"/>
            <a:ext cx="4876800" cy="340489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lstStyle/>
          <a:p>
            <a:r>
              <a:rPr lang="en-US" dirty="0" smtClean="0"/>
              <a:t>The Fall of the Bastille</a:t>
            </a:r>
            <a:endParaRPr lang="en-US" dirty="0"/>
          </a:p>
        </p:txBody>
      </p:sp>
      <p:sp>
        <p:nvSpPr>
          <p:cNvPr id="3" name="Content Placeholder 2"/>
          <p:cNvSpPr>
            <a:spLocks noGrp="1"/>
          </p:cNvSpPr>
          <p:nvPr>
            <p:ph idx="1"/>
          </p:nvPr>
        </p:nvSpPr>
        <p:spPr>
          <a:xfrm>
            <a:off x="0" y="762000"/>
            <a:ext cx="9144000" cy="3048000"/>
          </a:xfrm>
        </p:spPr>
        <p:txBody>
          <a:bodyPr>
            <a:normAutofit fontScale="92500" lnSpcReduction="20000"/>
          </a:bodyPr>
          <a:lstStyle/>
          <a:p>
            <a:pPr lvl="0"/>
            <a:r>
              <a:rPr lang="en-US" dirty="0" smtClean="0"/>
              <a:t>Foreshadowing what would come later, the mob cut off the governor‘s head and stuck it on a pike, which was paraded around.</a:t>
            </a:r>
            <a:br>
              <a:rPr lang="en-US" dirty="0" smtClean="0"/>
            </a:br>
            <a:endParaRPr lang="en-US" dirty="0" smtClean="0"/>
          </a:p>
          <a:p>
            <a:r>
              <a:rPr lang="en-US" dirty="0" smtClean="0"/>
              <a:t>With the fall of the Bastille, Citizens determined to keep order in Paris formed the </a:t>
            </a:r>
            <a:r>
              <a:rPr lang="en-US" i="1" dirty="0" smtClean="0"/>
              <a:t>National Guard</a:t>
            </a:r>
            <a:r>
              <a:rPr lang="en-US" dirty="0" smtClean="0"/>
              <a:t> commanded by the American Revolution hero Lafayette</a:t>
            </a:r>
          </a:p>
          <a:p>
            <a:endParaRPr lang="en-US" dirty="0"/>
          </a:p>
        </p:txBody>
      </p:sp>
      <p:pic>
        <p:nvPicPr>
          <p:cNvPr id="4" name="Picture 3"/>
          <p:cNvPicPr>
            <a:picLocks noChangeAspect="1" noChangeArrowheads="1"/>
          </p:cNvPicPr>
          <p:nvPr/>
        </p:nvPicPr>
        <p:blipFill>
          <a:blip r:embed="rId2" cstate="print"/>
          <a:srcRect l="6780" t="5084" r="5085" b="27119"/>
          <a:stretch>
            <a:fillRect/>
          </a:stretch>
        </p:blipFill>
        <p:spPr bwMode="auto">
          <a:xfrm>
            <a:off x="2895600" y="3736731"/>
            <a:ext cx="5410200" cy="3121269"/>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143</TotalTime>
  <Words>994</Words>
  <Application>Microsoft Office PowerPoint</Application>
  <PresentationFormat>On-screen Show (4:3)</PresentationFormat>
  <Paragraphs>76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Verve</vt:lpstr>
      <vt:lpstr>The Progression of the French Revolution</vt:lpstr>
      <vt:lpstr>Remember the causes</vt:lpstr>
      <vt:lpstr>The Stages of the French Revolution</vt:lpstr>
      <vt:lpstr>The Revolution began in 1789</vt:lpstr>
      <vt:lpstr>Slide 5</vt:lpstr>
      <vt:lpstr>National Assembly “15”,  King “Love” – the Tennis Court Oath</vt:lpstr>
      <vt:lpstr>Actions and Reactions</vt:lpstr>
      <vt:lpstr>The Fall of the Bastille</vt:lpstr>
      <vt:lpstr>The Fall of the Bastille</vt:lpstr>
      <vt:lpstr>The Great Fear</vt:lpstr>
      <vt:lpstr>The August Decrees</vt:lpstr>
      <vt:lpstr>Declaration of The Rights of Man and the Citizen</vt:lpstr>
      <vt:lpstr>The March on Versailles, October 1789</vt:lpstr>
      <vt:lpstr>Women in the Revolution </vt:lpstr>
      <vt:lpstr>Follow up Homework</vt:lpstr>
    </vt:vector>
  </TitlesOfParts>
  <Company>Collingwood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Progression of the French Revolution</dc:title>
  <dc:creator>Computer Services</dc:creator>
  <cp:lastModifiedBy>Morgan Lynn</cp:lastModifiedBy>
  <cp:revision>4</cp:revision>
  <dcterms:created xsi:type="dcterms:W3CDTF">2011-04-18T03:32:43Z</dcterms:created>
  <dcterms:modified xsi:type="dcterms:W3CDTF">2012-04-30T03:16:22Z</dcterms:modified>
</cp:coreProperties>
</file>