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1D5E0B-30EB-4D30-A82B-8A3C83025343}" type="datetimeFigureOut">
              <a:rPr lang="en-US" smtClean="0"/>
              <a:pPr/>
              <a:t>3/30/2011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4FBA201-14A4-49F1-89E4-A8DF4C4C98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A201-14A4-49F1-89E4-A8DF4C4C98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A201-14A4-49F1-89E4-A8DF4C4C98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A201-14A4-49F1-89E4-A8DF4C4C98E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A201-14A4-49F1-89E4-A8DF4C4C98E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FBA201-14A4-49F1-89E4-A8DF4C4C98E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4FBA201-14A4-49F1-89E4-A8DF4C4C98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4FBA201-14A4-49F1-89E4-A8DF4C4C98E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1D5E0B-30EB-4D30-A82B-8A3C83025343}" type="datetimeFigureOut">
              <a:rPr lang="en-US" smtClean="0"/>
              <a:pPr/>
              <a:t>3/30/2011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4FBA201-14A4-49F1-89E4-A8DF4C4C98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1D5E0B-30EB-4D30-A82B-8A3C83025343}" type="datetimeFigureOut">
              <a:rPr lang="en-US" smtClean="0"/>
              <a:pPr/>
              <a:t>3/30/2011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FBA201-14A4-49F1-89E4-A8DF4C4C98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1D5E0B-30EB-4D30-A82B-8A3C83025343}" type="datetimeFigureOut">
              <a:rPr lang="en-US" smtClean="0"/>
              <a:pPr/>
              <a:t>3/30/2011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4FBA201-14A4-49F1-89E4-A8DF4C4C98E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1D5E0B-30EB-4D30-A82B-8A3C83025343}" type="datetimeFigureOut">
              <a:rPr lang="en-US" smtClean="0"/>
              <a:pPr/>
              <a:t>3/30/2011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4FBA201-14A4-49F1-89E4-A8DF4C4C98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End of, and Effects of, the American Revolution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562600"/>
          </a:xfrm>
        </p:spPr>
        <p:txBody>
          <a:bodyPr>
            <a:normAutofit fontScale="85000" lnSpcReduction="20000"/>
          </a:bodyPr>
          <a:lstStyle/>
          <a:p>
            <a:r>
              <a:rPr lang="en-US" dirty="0" smtClean="0"/>
              <a:t>The new government was also unable to address the presence of British, Spanish, and Native Americans on the frontier. </a:t>
            </a:r>
          </a:p>
          <a:p>
            <a:r>
              <a:rPr lang="en-US" dirty="0" smtClean="0"/>
              <a:t>In several cases, British soldiers still maintained garrisons </a:t>
            </a:r>
            <a:r>
              <a:rPr lang="en-US" i="1" dirty="0" smtClean="0"/>
              <a:t>within</a:t>
            </a:r>
            <a:r>
              <a:rPr lang="en-US" dirty="0" smtClean="0"/>
              <a:t> territorial boundaries, frequently supporting Native Americans that harassed frontier settlements. </a:t>
            </a:r>
          </a:p>
          <a:p>
            <a:r>
              <a:rPr lang="en-US" dirty="0" smtClean="0"/>
              <a:t>The British government justified this position on the grounds that, per the 1783 treaty, the United States had not made good on its promise to compensate the losses of Tories that had fled during the war.</a:t>
            </a:r>
          </a:p>
          <a:p>
            <a:r>
              <a:rPr lang="en-US" dirty="0" smtClean="0"/>
              <a:t>the new nation was also surrounded by European powers. </a:t>
            </a:r>
          </a:p>
          <a:p>
            <a:pPr lvl="1"/>
            <a:r>
              <a:rPr lang="en-US" dirty="0" smtClean="0"/>
              <a:t>Great Britain controlled Canada and still maintained their garrisons in forts along the frontiers of the United States. </a:t>
            </a:r>
          </a:p>
          <a:p>
            <a:pPr lvl="1"/>
            <a:r>
              <a:rPr lang="en-US" dirty="0" smtClean="0"/>
              <a:t>Florida, New Orleans, and the lands beyond the Mississippi were Spanish. </a:t>
            </a:r>
          </a:p>
          <a:p>
            <a:pPr lvl="1"/>
            <a:r>
              <a:rPr lang="en-US" dirty="0" smtClean="0"/>
              <a:t>As the new nation pressed westward, Spanish control of the vital New Orleans port would pose a serious threat to American farmers using the mighty river to freight goods south</a:t>
            </a:r>
            <a:endParaRPr lang="en-US" dirty="0"/>
          </a:p>
        </p:txBody>
      </p:sp>
      <p:sp>
        <p:nvSpPr>
          <p:cNvPr id="2" name="Title 1"/>
          <p:cNvSpPr>
            <a:spLocks noGrp="1"/>
          </p:cNvSpPr>
          <p:nvPr>
            <p:ph type="title"/>
          </p:nvPr>
        </p:nvSpPr>
        <p:spPr/>
        <p:txBody>
          <a:bodyPr/>
          <a:lstStyle/>
          <a:p>
            <a:r>
              <a:rPr lang="en-US" dirty="0" smtClean="0"/>
              <a:t>The “not-so-final” frontier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953000"/>
          </a:xfrm>
        </p:spPr>
        <p:txBody>
          <a:bodyPr>
            <a:normAutofit lnSpcReduction="10000"/>
          </a:bodyPr>
          <a:lstStyle/>
          <a:p>
            <a:r>
              <a:rPr lang="en-US" dirty="0" smtClean="0"/>
              <a:t>New England was particularly hard hit by post war economic changes. </a:t>
            </a:r>
          </a:p>
          <a:p>
            <a:r>
              <a:rPr lang="en-US" dirty="0" smtClean="0"/>
              <a:t>The fisheries industry was in ruins and agricultural prices decreased to the point where many farmers stood to lose their homes and farms in foreclosure proceedings. </a:t>
            </a:r>
          </a:p>
          <a:p>
            <a:r>
              <a:rPr lang="en-US" dirty="0" smtClean="0"/>
              <a:t>Led by Daniel Shays, these farmers in 1786 mounted a “rebellion” of sorts aimed at closing down the courts. </a:t>
            </a:r>
          </a:p>
          <a:p>
            <a:r>
              <a:rPr lang="en-US" dirty="0" smtClean="0"/>
              <a:t>Eventually dissolved by a militia army paid for by Boston merchants, the rebellion forced national leaders to act.</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smtClean="0"/>
              <a:t>Social Unrest and Rural Violence in New England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fontScale="77500" lnSpcReduction="20000"/>
          </a:bodyPr>
          <a:lstStyle/>
          <a:p>
            <a:r>
              <a:rPr lang="en-US" dirty="0" smtClean="0"/>
              <a:t>The revolution had been fought for independence and the ideological foundations of arguments for independence were frequently articulated in speeches and writings like the </a:t>
            </a:r>
            <a:r>
              <a:rPr lang="en-US" i="1" dirty="0" smtClean="0"/>
              <a:t>Declaration of Independence</a:t>
            </a:r>
            <a:r>
              <a:rPr lang="en-US" dirty="0" smtClean="0"/>
              <a:t>. </a:t>
            </a:r>
          </a:p>
          <a:p>
            <a:r>
              <a:rPr lang="en-US" dirty="0" smtClean="0"/>
              <a:t>Yet the Revolution never altered the political or social inequalities of the new nation. </a:t>
            </a:r>
          </a:p>
          <a:p>
            <a:r>
              <a:rPr lang="en-US" dirty="0" smtClean="0"/>
              <a:t>Despite pleas by women like Abigail Adams not to forget the women, written to her husband at the time of the 1787 Constitutional Convention, political rights did not change. As before the Revolution, only white men who were property owners (referring to land) could participate in the political process.</a:t>
            </a:r>
          </a:p>
          <a:p>
            <a:r>
              <a:rPr lang="en-US" dirty="0" smtClean="0"/>
              <a:t>African Americans were also dismissed by the newly formed government. </a:t>
            </a:r>
          </a:p>
          <a:p>
            <a:r>
              <a:rPr lang="en-US" dirty="0" smtClean="0"/>
              <a:t>Although several attempts at emancipation were discussed by leaders in the Continental Congress, southern delegates used every argument available to preserve slavery. </a:t>
            </a:r>
          </a:p>
          <a:p>
            <a:r>
              <a:rPr lang="en-US" dirty="0" smtClean="0"/>
              <a:t>Many blacks had fought in the Revolution. It was a unit of predominantly black New England soldiers that made the escape of George Washington possible at the battle of Brooklyn Heights.</a:t>
            </a:r>
          </a:p>
        </p:txBody>
      </p:sp>
      <p:sp>
        <p:nvSpPr>
          <p:cNvPr id="2" name="Title 1"/>
          <p:cNvSpPr>
            <a:spLocks noGrp="1"/>
          </p:cNvSpPr>
          <p:nvPr>
            <p:ph type="title"/>
          </p:nvPr>
        </p:nvSpPr>
        <p:spPr/>
        <p:txBody>
          <a:bodyPr>
            <a:normAutofit fontScale="90000"/>
          </a:bodyPr>
          <a:lstStyle/>
          <a:p>
            <a:pPr algn="l"/>
            <a:r>
              <a:rPr lang="en-US" dirty="0" smtClean="0"/>
              <a:t>Liberty for all*</a:t>
            </a:r>
            <a:br>
              <a:rPr lang="en-US" dirty="0" smtClean="0"/>
            </a:br>
            <a:r>
              <a:rPr lang="en-US" dirty="0"/>
              <a:t>*</a:t>
            </a:r>
            <a:r>
              <a:rPr lang="en-US" sz="3100" dirty="0" smtClean="0"/>
              <a:t>Exception: females and Africans</a:t>
            </a:r>
            <a:endParaRPr lang="en-US" sz="3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991600" cy="5410200"/>
          </a:xfrm>
        </p:spPr>
        <p:txBody>
          <a:bodyPr>
            <a:normAutofit fontScale="77500" lnSpcReduction="20000"/>
          </a:bodyPr>
          <a:lstStyle/>
          <a:p>
            <a:r>
              <a:rPr lang="en-US" dirty="0" smtClean="0"/>
              <a:t>Most </a:t>
            </a:r>
            <a:r>
              <a:rPr lang="en-US" dirty="0" smtClean="0"/>
              <a:t>historians estimate that about 7,200 Americans were killed in battle during the Revolutionary War. </a:t>
            </a:r>
            <a:r>
              <a:rPr lang="en-US" dirty="0" smtClean="0"/>
              <a:t>Approximately </a:t>
            </a:r>
            <a:r>
              <a:rPr lang="en-US" dirty="0" smtClean="0"/>
              <a:t>8,200 more were wounded. About 10,000 others died in military camps from disease or exposure. Some 8,500 died in prison after being captured by the British. </a:t>
            </a:r>
            <a:endParaRPr lang="en-US" dirty="0" smtClean="0"/>
          </a:p>
          <a:p>
            <a:r>
              <a:rPr lang="en-US" dirty="0" smtClean="0"/>
              <a:t>American </a:t>
            </a:r>
            <a:r>
              <a:rPr lang="en-US" dirty="0" smtClean="0"/>
              <a:t>military deaths from all causes during the war thus numbered about 25,700. </a:t>
            </a:r>
            <a:endParaRPr lang="en-US" dirty="0" smtClean="0"/>
          </a:p>
          <a:p>
            <a:r>
              <a:rPr lang="en-US" dirty="0" smtClean="0"/>
              <a:t>In </a:t>
            </a:r>
            <a:r>
              <a:rPr lang="en-US" dirty="0" smtClean="0"/>
              <a:t>addition, approximately 1,400 soldiers were missing. British military deaths during the war totaled about 10,000.</a:t>
            </a:r>
          </a:p>
          <a:p>
            <a:r>
              <a:rPr lang="en-US" dirty="0" smtClean="0"/>
              <a:t>Many soldiers in the Continental Army came out of the war penniless, as they had received little or no pay while they served. </a:t>
            </a:r>
            <a:endParaRPr lang="en-US" dirty="0" smtClean="0"/>
          </a:p>
          <a:p>
            <a:r>
              <a:rPr lang="en-US" dirty="0" smtClean="0"/>
              <a:t>Soldiers </a:t>
            </a:r>
            <a:r>
              <a:rPr lang="en-US" dirty="0" smtClean="0"/>
              <a:t>who had enlisted for the entire war received certificates for Western land. But many veterans had to sell the certificates because they needed money before </a:t>
            </a:r>
            <a:endParaRPr lang="en-US" dirty="0" smtClean="0"/>
          </a:p>
          <a:p>
            <a:r>
              <a:rPr lang="en-US" dirty="0" smtClean="0"/>
              <a:t>Western </a:t>
            </a:r>
            <a:r>
              <a:rPr lang="en-US" dirty="0" smtClean="0"/>
              <a:t>lands became available. In 1818, Congress agreed to pay pensions to needy veterans</a:t>
            </a:r>
          </a:p>
          <a:p>
            <a:endParaRPr lang="en-US" dirty="0"/>
          </a:p>
        </p:txBody>
      </p:sp>
      <p:sp>
        <p:nvSpPr>
          <p:cNvPr id="2" name="Title 1"/>
          <p:cNvSpPr>
            <a:spLocks noGrp="1"/>
          </p:cNvSpPr>
          <p:nvPr>
            <p:ph type="title"/>
          </p:nvPr>
        </p:nvSpPr>
        <p:spPr/>
        <p:txBody>
          <a:bodyPr/>
          <a:lstStyle/>
          <a:p>
            <a:r>
              <a:rPr lang="en-US" dirty="0" smtClean="0"/>
              <a:t>War Loses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rmAutofit/>
          </a:bodyPr>
          <a:lstStyle/>
          <a:p>
            <a:r>
              <a:rPr lang="en-US" dirty="0" smtClean="0"/>
              <a:t>Despite early military advantages, the British lost important battles, men, and munitions, down the stretch.</a:t>
            </a:r>
          </a:p>
          <a:p>
            <a:r>
              <a:rPr lang="en-US" dirty="0" smtClean="0"/>
              <a:t>The American colonists were united into a </a:t>
            </a:r>
            <a:r>
              <a:rPr lang="en-US" dirty="0"/>
              <a:t>C</a:t>
            </a:r>
            <a:r>
              <a:rPr lang="en-US" dirty="0" smtClean="0"/>
              <a:t>ontinental Army, led by </a:t>
            </a:r>
            <a:r>
              <a:rPr lang="en-US" dirty="0"/>
              <a:t>G</a:t>
            </a:r>
            <a:r>
              <a:rPr lang="en-US" dirty="0" smtClean="0"/>
              <a:t>eneral Washington</a:t>
            </a:r>
          </a:p>
          <a:p>
            <a:r>
              <a:rPr lang="en-US" dirty="0" smtClean="0"/>
              <a:t>French and Spaniards came to help out</a:t>
            </a:r>
          </a:p>
          <a:p>
            <a:r>
              <a:rPr lang="en-US" dirty="0" smtClean="0"/>
              <a:t>1781, Battle of Yorktown, VA, English surrender, technically finishing the war.</a:t>
            </a:r>
            <a:endParaRPr lang="en-US" dirty="0"/>
          </a:p>
        </p:txBody>
      </p:sp>
      <p:sp>
        <p:nvSpPr>
          <p:cNvPr id="2" name="Title 1"/>
          <p:cNvSpPr>
            <a:spLocks noGrp="1"/>
          </p:cNvSpPr>
          <p:nvPr>
            <p:ph type="title"/>
          </p:nvPr>
        </p:nvSpPr>
        <p:spPr/>
        <p:txBody>
          <a:bodyPr/>
          <a:lstStyle/>
          <a:p>
            <a:r>
              <a:rPr lang="en-US" dirty="0" smtClean="0"/>
              <a:t>The war is won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686800" cy="4843272"/>
          </a:xfrm>
        </p:spPr>
        <p:txBody>
          <a:bodyPr>
            <a:normAutofit fontScale="77500" lnSpcReduction="20000"/>
          </a:bodyPr>
          <a:lstStyle/>
          <a:p>
            <a:r>
              <a:rPr lang="en-US" dirty="0" smtClean="0"/>
              <a:t>King George wanted to continue the fight, but the British Parliament forced him to negotiate a peace treaty that recognized the independence of the United States.</a:t>
            </a:r>
          </a:p>
          <a:p>
            <a:r>
              <a:rPr lang="en-US" dirty="0" smtClean="0"/>
              <a:t>The preliminary Treaty of Paris was signed on November 30, 1782. </a:t>
            </a:r>
          </a:p>
          <a:p>
            <a:r>
              <a:rPr lang="en-US" dirty="0" smtClean="0"/>
              <a:t>On December 2, 1782, King George III of Great Britain announced the recognition of the 13 United States, formerly the 13 British colonies.</a:t>
            </a:r>
          </a:p>
          <a:p>
            <a:r>
              <a:rPr lang="en-US" dirty="0" smtClean="0"/>
              <a:t>David Hartley, one of two British representatives, and American representatives John Adams (Massachusetts), John Jay (New York) and Benjamin Franklin (Pennsylvania) signed the Treaty of Paris on September 3, 1783. </a:t>
            </a:r>
          </a:p>
          <a:p>
            <a:r>
              <a:rPr lang="en-US" dirty="0" smtClean="0"/>
              <a:t>France and Spain, allies of the United States of America, signed peace documents at Versailles, France on the same day. </a:t>
            </a:r>
          </a:p>
          <a:p>
            <a:r>
              <a:rPr lang="en-US" dirty="0" smtClean="0"/>
              <a:t>The Netherlands, another U. S. ally, also signed peace statements that day.</a:t>
            </a:r>
          </a:p>
          <a:p>
            <a:endParaRPr lang="en-US" dirty="0"/>
          </a:p>
        </p:txBody>
      </p:sp>
      <p:sp>
        <p:nvSpPr>
          <p:cNvPr id="2" name="Title 1"/>
          <p:cNvSpPr>
            <a:spLocks noGrp="1"/>
          </p:cNvSpPr>
          <p:nvPr>
            <p:ph type="title"/>
          </p:nvPr>
        </p:nvSpPr>
        <p:spPr>
          <a:xfrm>
            <a:off x="0" y="0"/>
            <a:ext cx="8229600" cy="1143000"/>
          </a:xfrm>
        </p:spPr>
        <p:txBody>
          <a:bodyPr/>
          <a:lstStyle/>
          <a:p>
            <a:r>
              <a:rPr lang="en-US" dirty="0" smtClean="0"/>
              <a:t>Give it up George!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763000" cy="5486400"/>
          </a:xfrm>
        </p:spPr>
        <p:txBody>
          <a:bodyPr>
            <a:normAutofit fontScale="77500" lnSpcReduction="20000"/>
          </a:bodyPr>
          <a:lstStyle/>
          <a:p>
            <a:r>
              <a:rPr lang="en-US" dirty="0" smtClean="0"/>
              <a:t>The Treaty of Paris stated that at least 9 of the 13 former colonies had to endorse it within 6 months of its signing to be official, the full process was complete January 14, 1874.</a:t>
            </a:r>
          </a:p>
          <a:p>
            <a:endParaRPr lang="en-US" dirty="0" smtClean="0"/>
          </a:p>
          <a:p>
            <a:r>
              <a:rPr lang="en-US" dirty="0" smtClean="0"/>
              <a:t>Some of the more important points of the Treaty were:</a:t>
            </a:r>
          </a:p>
          <a:p>
            <a:pPr lvl="1"/>
            <a:r>
              <a:rPr lang="en-US" dirty="0" smtClean="0"/>
              <a:t>Great Britain recognized the U. S. A. as free and independent.</a:t>
            </a:r>
          </a:p>
          <a:p>
            <a:pPr lvl="1"/>
            <a:r>
              <a:rPr lang="en-US" dirty="0" smtClean="0"/>
              <a:t>America's western boundary extended to the Mississippi River. American and British subjects could travel on it. The Great Lakes became the nation's northern boundary.</a:t>
            </a:r>
          </a:p>
          <a:p>
            <a:pPr lvl="1"/>
            <a:r>
              <a:rPr lang="en-US" dirty="0" smtClean="0"/>
              <a:t>American fishermen continued to have the right to fish "on the Grand Bank and on all the other banks of Newfoundland, also the Gulf of Saint Lawrence."</a:t>
            </a:r>
          </a:p>
          <a:p>
            <a:pPr lvl="1"/>
            <a:r>
              <a:rPr lang="en-US" dirty="0" smtClean="0"/>
              <a:t>British </a:t>
            </a:r>
            <a:r>
              <a:rPr lang="en-US" dirty="0" smtClean="0"/>
              <a:t>troops could not take any American slaves or other American property.</a:t>
            </a:r>
          </a:p>
          <a:p>
            <a:pPr lvl="1"/>
            <a:r>
              <a:rPr lang="en-US" dirty="0" smtClean="0"/>
              <a:t>The estates and property of British subjects that had been confiscated would be returned to them.</a:t>
            </a:r>
          </a:p>
          <a:p>
            <a:pPr lvl="1"/>
            <a:r>
              <a:rPr lang="en-US" dirty="0" smtClean="0"/>
              <a:t>America and Great Britain would pay each other's respective pre-war debts.</a:t>
            </a:r>
          </a:p>
          <a:p>
            <a:pPr lvl="1"/>
            <a:r>
              <a:rPr lang="en-US" dirty="0" smtClean="0"/>
              <a:t>America would not persecute those who had been loyal to Great Britain and would allow them to return to their native lands.</a:t>
            </a:r>
          </a:p>
          <a:p>
            <a:pPr lvl="1"/>
            <a:r>
              <a:rPr lang="en-US" dirty="0" smtClean="0"/>
              <a:t>All prisoners would be freed</a:t>
            </a:r>
            <a:r>
              <a:rPr lang="en-US" dirty="0" smtClean="0"/>
              <a:t>.</a:t>
            </a:r>
          </a:p>
          <a:p>
            <a:pPr lvl="1">
              <a:buNone/>
            </a:pPr>
            <a:endParaRPr lang="en-US" dirty="0" smtClean="0"/>
          </a:p>
          <a:p>
            <a:endParaRPr lang="en-US" dirty="0" smtClean="0"/>
          </a:p>
          <a:p>
            <a:pPr>
              <a:buNone/>
            </a:pPr>
            <a:endParaRPr lang="en-US" dirty="0" smtClean="0"/>
          </a:p>
          <a:p>
            <a:pPr>
              <a:buNone/>
            </a:pPr>
            <a:endParaRPr lang="en-US" dirty="0"/>
          </a:p>
        </p:txBody>
      </p:sp>
      <p:sp>
        <p:nvSpPr>
          <p:cNvPr id="2" name="Title 1"/>
          <p:cNvSpPr>
            <a:spLocks noGrp="1"/>
          </p:cNvSpPr>
          <p:nvPr>
            <p:ph type="title"/>
          </p:nvPr>
        </p:nvSpPr>
        <p:spPr>
          <a:xfrm>
            <a:off x="381000" y="0"/>
            <a:ext cx="8229600" cy="1143000"/>
          </a:xfrm>
        </p:spPr>
        <p:txBody>
          <a:bodyPr/>
          <a:lstStyle/>
          <a:p>
            <a:r>
              <a:rPr lang="en-US" dirty="0" smtClean="0"/>
              <a:t>Making it Legit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new nation had to </a:t>
            </a:r>
            <a:r>
              <a:rPr lang="en-US" dirty="0" smtClean="0"/>
              <a:t>form a  </a:t>
            </a:r>
            <a:r>
              <a:rPr lang="en-US" dirty="0" smtClean="0"/>
              <a:t>government that would preserve the liberties they had just fought for.</a:t>
            </a:r>
          </a:p>
          <a:p>
            <a:r>
              <a:rPr lang="en-US" dirty="0" smtClean="0"/>
              <a:t>Between 1781 and 1789, they operated under the “Articles of Confederation”</a:t>
            </a:r>
          </a:p>
          <a:p>
            <a:r>
              <a:rPr lang="en-US" dirty="0" smtClean="0"/>
              <a:t>These Articles created a congress that had limited powers.</a:t>
            </a:r>
          </a:p>
          <a:p>
            <a:r>
              <a:rPr lang="en-US" dirty="0" smtClean="0"/>
              <a:t>Most of the powers remained in individual states</a:t>
            </a:r>
          </a:p>
          <a:p>
            <a:endParaRPr lang="en-US" dirty="0"/>
          </a:p>
        </p:txBody>
      </p:sp>
      <p:sp>
        <p:nvSpPr>
          <p:cNvPr id="2" name="Title 1"/>
          <p:cNvSpPr>
            <a:spLocks noGrp="1"/>
          </p:cNvSpPr>
          <p:nvPr>
            <p:ph type="title"/>
          </p:nvPr>
        </p:nvSpPr>
        <p:spPr/>
        <p:txBody>
          <a:bodyPr/>
          <a:lstStyle/>
          <a:p>
            <a:r>
              <a:rPr lang="en-US" dirty="0" smtClean="0"/>
              <a:t>The American Constitution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5486400"/>
          </a:xfrm>
        </p:spPr>
        <p:txBody>
          <a:bodyPr>
            <a:normAutofit fontScale="92500" lnSpcReduction="10000"/>
          </a:bodyPr>
          <a:lstStyle/>
          <a:p>
            <a:r>
              <a:rPr lang="en-US" dirty="0" smtClean="0"/>
              <a:t>In 1787, leaders met in Philadelphia to revise the Articles of Confederation. </a:t>
            </a:r>
          </a:p>
          <a:p>
            <a:r>
              <a:rPr lang="en-US" dirty="0" smtClean="0"/>
              <a:t>They drafted a new constitution, that after much debate and compromise, was ratified in 1788 by all the states.</a:t>
            </a:r>
          </a:p>
          <a:p>
            <a:r>
              <a:rPr lang="en-US" dirty="0" smtClean="0"/>
              <a:t>Inspired by Enlightened thinkers, the American Constitution separated the government system in to three branches, so as to avoid tyranny.</a:t>
            </a:r>
          </a:p>
          <a:p>
            <a:pPr lvl="1"/>
            <a:r>
              <a:rPr lang="en-US" dirty="0" smtClean="0"/>
              <a:t>Legislature: congress made up of House of Rep and Senate</a:t>
            </a:r>
          </a:p>
          <a:p>
            <a:pPr lvl="1"/>
            <a:r>
              <a:rPr lang="en-US" dirty="0" smtClean="0"/>
              <a:t>Executive: President</a:t>
            </a:r>
          </a:p>
          <a:p>
            <a:pPr lvl="1"/>
            <a:r>
              <a:rPr lang="en-US" dirty="0"/>
              <a:t> </a:t>
            </a:r>
            <a:r>
              <a:rPr lang="en-US" dirty="0" smtClean="0"/>
              <a:t>Judiciary:  system of national courts.</a:t>
            </a:r>
          </a:p>
          <a:p>
            <a:r>
              <a:rPr lang="en-US" dirty="0" smtClean="0"/>
              <a:t> There was also put in place a system of checks and balances to ensure no one branch had more power than the others.</a:t>
            </a:r>
            <a:endParaRPr lang="en-US" dirty="0"/>
          </a:p>
        </p:txBody>
      </p:sp>
      <p:sp>
        <p:nvSpPr>
          <p:cNvPr id="2" name="Title 1"/>
          <p:cNvSpPr>
            <a:spLocks noGrp="1"/>
          </p:cNvSpPr>
          <p:nvPr>
            <p:ph type="title"/>
          </p:nvPr>
        </p:nvSpPr>
        <p:spPr/>
        <p:txBody>
          <a:bodyPr/>
          <a:lstStyle/>
          <a:p>
            <a:r>
              <a:rPr lang="en-US" dirty="0" smtClean="0"/>
              <a:t>The Constitution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When the Constitution was sent to the states for approval, many of them asked for a bill of rights that would guarantee the personal liberties of citizens.</a:t>
            </a:r>
          </a:p>
          <a:p>
            <a:r>
              <a:rPr lang="en-US" dirty="0" smtClean="0"/>
              <a:t>In 1791, the Bill of Rights was added as the first ten amendments to the Constitution.</a:t>
            </a:r>
          </a:p>
          <a:p>
            <a:r>
              <a:rPr lang="en-US" dirty="0" smtClean="0"/>
              <a:t>The Bill of Rights Protected such basic rights as </a:t>
            </a:r>
          </a:p>
          <a:p>
            <a:pPr lvl="1"/>
            <a:r>
              <a:rPr lang="en-US" dirty="0" smtClean="0"/>
              <a:t>Freedom of Speech</a:t>
            </a:r>
          </a:p>
          <a:p>
            <a:pPr lvl="1"/>
            <a:r>
              <a:rPr lang="en-US" dirty="0" smtClean="0"/>
              <a:t>Freedom of Press</a:t>
            </a:r>
          </a:p>
          <a:p>
            <a:pPr lvl="1"/>
            <a:r>
              <a:rPr lang="en-US" dirty="0" smtClean="0"/>
              <a:t>Freedom of Religion</a:t>
            </a:r>
            <a:endParaRPr lang="en-US" dirty="0"/>
          </a:p>
        </p:txBody>
      </p:sp>
      <p:sp>
        <p:nvSpPr>
          <p:cNvPr id="2" name="Title 1"/>
          <p:cNvSpPr>
            <a:spLocks noGrp="1"/>
          </p:cNvSpPr>
          <p:nvPr>
            <p:ph type="title"/>
          </p:nvPr>
        </p:nvSpPr>
        <p:spPr/>
        <p:txBody>
          <a:bodyPr/>
          <a:lstStyle/>
          <a:p>
            <a:r>
              <a:rPr lang="en-US" dirty="0" smtClean="0"/>
              <a:t>The Bill of Rights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153400" cy="5364163"/>
          </a:xfrm>
        </p:spPr>
        <p:txBody>
          <a:bodyPr>
            <a:normAutofit fontScale="92500" lnSpcReduction="10000"/>
          </a:bodyPr>
          <a:lstStyle/>
          <a:p>
            <a:pPr>
              <a:buNone/>
            </a:pPr>
            <a:r>
              <a:rPr lang="en-US" sz="3000" b="1" dirty="0" smtClean="0"/>
              <a:t>In a group of 4, fold a page into quarters</a:t>
            </a:r>
            <a:endParaRPr lang="en-US" sz="3000" b="1" dirty="0" smtClean="0"/>
          </a:p>
          <a:p>
            <a:r>
              <a:rPr lang="en-US" dirty="0" smtClean="0"/>
              <a:t>The middle draw a circle – in it write Consequences of independence</a:t>
            </a:r>
          </a:p>
          <a:p>
            <a:r>
              <a:rPr lang="en-US" dirty="0" smtClean="0"/>
              <a:t>In one quarter write – Trade and Commerce</a:t>
            </a:r>
          </a:p>
          <a:p>
            <a:r>
              <a:rPr lang="en-US" dirty="0" smtClean="0"/>
              <a:t>In another quarter write – Frontiers</a:t>
            </a:r>
          </a:p>
          <a:p>
            <a:r>
              <a:rPr lang="en-US" dirty="0" smtClean="0"/>
              <a:t>In a third quarter write - Social Unrest – New England</a:t>
            </a:r>
          </a:p>
          <a:p>
            <a:r>
              <a:rPr lang="en-US" dirty="0" smtClean="0"/>
              <a:t>In the last quarter write - Liberty for all</a:t>
            </a:r>
          </a:p>
          <a:p>
            <a:endParaRPr lang="en-US" dirty="0" smtClean="0"/>
          </a:p>
          <a:p>
            <a:r>
              <a:rPr lang="en-US" dirty="0" smtClean="0"/>
              <a:t>Taking turns, write how the new independence of the states would have affected these different aspects.</a:t>
            </a:r>
          </a:p>
          <a:p>
            <a:r>
              <a:rPr lang="en-US" dirty="0" smtClean="0"/>
              <a:t>After 1 minute rotate the paper to write about a new aspect.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91600" cy="5334000"/>
          </a:xfrm>
        </p:spPr>
        <p:txBody>
          <a:bodyPr>
            <a:normAutofit fontScale="62500" lnSpcReduction="20000"/>
          </a:bodyPr>
          <a:lstStyle/>
          <a:p>
            <a:r>
              <a:rPr lang="en-US" dirty="0" smtClean="0"/>
              <a:t>No longer part of the complex British mercantile system, key exports were lost. This included rice, indigo, and tobacco.</a:t>
            </a:r>
          </a:p>
          <a:p>
            <a:r>
              <a:rPr lang="en-US" dirty="0" smtClean="0"/>
              <a:t>In Southern states, the loss of once profitable commodities forced planters to convert to cotton production, made even more lucrative through the invention of the cotton gin in 1793.</a:t>
            </a:r>
          </a:p>
          <a:p>
            <a:r>
              <a:rPr lang="en-US" dirty="0" smtClean="0"/>
              <a:t>The war had also produced enormous national debt with millions owed to the French and Dutch governments.</a:t>
            </a:r>
          </a:p>
          <a:p>
            <a:r>
              <a:rPr lang="en-US" dirty="0" smtClean="0"/>
              <a:t>London, financiers pressed pre war debts relative to the complex system of credit extensions and debentures.</a:t>
            </a:r>
            <a:endParaRPr lang="en-US" dirty="0"/>
          </a:p>
          <a:p>
            <a:r>
              <a:rPr lang="en-US" dirty="0"/>
              <a:t>I</a:t>
            </a:r>
            <a:r>
              <a:rPr lang="en-US" dirty="0" smtClean="0"/>
              <a:t>ndividual states maintained heavy debt loads while individuals that had invested in war bonds despaired of seeing those sums redeemed.</a:t>
            </a:r>
            <a:endParaRPr lang="en-US" dirty="0"/>
          </a:p>
          <a:p>
            <a:r>
              <a:rPr lang="en-US" dirty="0" smtClean="0"/>
              <a:t>States developed their own currencies, rejected by European factors and merchants in favor of gold and silver, thus depriving the new nation of the financial stability built upon hard money.</a:t>
            </a:r>
            <a:r>
              <a:rPr lang="en-US" dirty="0"/>
              <a:t/>
            </a:r>
            <a:br>
              <a:rPr lang="en-US" dirty="0"/>
            </a:br>
            <a:endParaRPr lang="en-US" dirty="0"/>
          </a:p>
          <a:p>
            <a:r>
              <a:rPr lang="en-US" dirty="0" smtClean="0"/>
              <a:t>Inter-state trade rivalries existed that featured retaliatory measures. New York, for example, as an entry port for imports, assessed tariff duties on goods entering New Jersey or Connecticut. </a:t>
            </a:r>
          </a:p>
          <a:p>
            <a:r>
              <a:rPr lang="en-US" dirty="0" smtClean="0"/>
              <a:t>It is also worth noting that Britain closed the West Indies to United States trade</a:t>
            </a:r>
            <a:r>
              <a:rPr lang="en-US" dirty="0"/>
              <a:t/>
            </a:r>
            <a:br>
              <a:rPr lang="en-US" dirty="0"/>
            </a:br>
            <a:r>
              <a:rPr lang="en-US" dirty="0"/>
              <a:t/>
            </a:r>
            <a:br>
              <a:rPr lang="en-US" dirty="0"/>
            </a:br>
            <a:r>
              <a:rPr lang="en-US" dirty="0"/>
              <a:t/>
            </a:r>
            <a:br>
              <a:rPr lang="en-US" dirty="0"/>
            </a:br>
            <a:endParaRPr lang="en-US" dirty="0"/>
          </a:p>
          <a:p>
            <a:endParaRPr lang="en-US" dirty="0"/>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Consequences of Independence: Trade and Commerce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592</TotalTime>
  <Words>1465</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The End of, and Effects of, the American Revolution</vt:lpstr>
      <vt:lpstr>The war is won</vt:lpstr>
      <vt:lpstr>Give it up George!</vt:lpstr>
      <vt:lpstr>Making it Legit</vt:lpstr>
      <vt:lpstr>The American Constitution</vt:lpstr>
      <vt:lpstr>The Constitution </vt:lpstr>
      <vt:lpstr>The Bill of Rights</vt:lpstr>
      <vt:lpstr>Slide 8</vt:lpstr>
      <vt:lpstr>Consequences of Independence: Trade and Commerce</vt:lpstr>
      <vt:lpstr>The “not-so-final” frontier</vt:lpstr>
      <vt:lpstr>Social Unrest and Rural Violence in New England</vt:lpstr>
      <vt:lpstr>Liberty for all* *Exception: females and Africans</vt:lpstr>
      <vt:lpstr>War Loses</vt:lpstr>
    </vt:vector>
  </TitlesOfParts>
  <Company>Collingwood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and Effects of, the American Revolution</dc:title>
  <dc:creator>Computer Services</dc:creator>
  <cp:lastModifiedBy>Computer Services</cp:lastModifiedBy>
  <cp:revision>2</cp:revision>
  <dcterms:created xsi:type="dcterms:W3CDTF">2011-03-29T19:51:26Z</dcterms:created>
  <dcterms:modified xsi:type="dcterms:W3CDTF">2011-03-31T03:46:06Z</dcterms:modified>
</cp:coreProperties>
</file>