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7" r:id="rId3"/>
    <p:sldId id="258" r:id="rId4"/>
    <p:sldId id="259" r:id="rId5"/>
    <p:sldId id="266" r:id="rId6"/>
    <p:sldId id="261" r:id="rId7"/>
    <p:sldId id="267" r:id="rId8"/>
    <p:sldId id="262" r:id="rId9"/>
    <p:sldId id="263" r:id="rId10"/>
    <p:sldId id="264" r:id="rId11"/>
    <p:sldId id="268"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68" y="-96"/>
      </p:cViewPr>
      <p:guideLst>
        <p:guide orient="horz" pos="2160"/>
        <p:guide pos="2880"/>
      </p:guideLst>
    </p:cSldViewPr>
  </p:slideViewPr>
  <p:notesTextViewPr>
    <p:cViewPr>
      <p:scale>
        <a:sx n="100" d="100"/>
        <a:sy n="100" d="100"/>
      </p:scale>
      <p:origin x="0" y="438"/>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B24DC92-E248-4DD9-AB67-45474ABFE543}" type="datetimeFigureOut">
              <a:rPr lang="en-US" smtClean="0"/>
              <a:t>3/28/2011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32AF66-3A79-4885-BEBD-E6EAF8E6C0F8}"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34AA0E-AB88-4038-B2A6-31C829C25E00}" type="datetimeFigureOut">
              <a:rPr lang="en-US" smtClean="0"/>
              <a:t>3/28/2011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286901-BFAC-4B7A-BE22-050CDA9682D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is the source? Who wrote it? Who’s perspective?</a:t>
            </a:r>
            <a:r>
              <a:rPr lang="en-US" baseline="0" dirty="0" smtClean="0"/>
              <a:t> What is it saying?</a:t>
            </a:r>
            <a:endParaRPr lang="en-US" dirty="0" smtClean="0"/>
          </a:p>
          <a:p>
            <a:r>
              <a:rPr lang="en-US" dirty="0" smtClean="0"/>
              <a:t>Who fired first?</a:t>
            </a:r>
          </a:p>
          <a:p>
            <a:r>
              <a:rPr lang="en-US" dirty="0" smtClean="0"/>
              <a:t> - go through each of the documents.</a:t>
            </a:r>
          </a:p>
          <a:p>
            <a:r>
              <a:rPr lang="en-US" dirty="0" smtClean="0"/>
              <a:t>Is</a:t>
            </a:r>
            <a:r>
              <a:rPr lang="en-US" baseline="0" dirty="0" smtClean="0"/>
              <a:t> your document truthful?</a:t>
            </a:r>
          </a:p>
          <a:p>
            <a:r>
              <a:rPr lang="en-US" baseline="0" dirty="0" smtClean="0"/>
              <a:t>Rank the documents.</a:t>
            </a:r>
            <a:endParaRPr lang="en-US" dirty="0" smtClean="0"/>
          </a:p>
          <a:p>
            <a:pPr>
              <a:buFontTx/>
              <a:buChar char="-"/>
            </a:pPr>
            <a:r>
              <a:rPr lang="en-US" dirty="0" smtClean="0"/>
              <a:t>Which is the most reliable? Which document has a reason not to lie?</a:t>
            </a:r>
            <a:r>
              <a:rPr lang="en-US" baseline="0" dirty="0" smtClean="0"/>
              <a:t> (Emotional language)</a:t>
            </a:r>
          </a:p>
          <a:p>
            <a:pPr>
              <a:buFontTx/>
              <a:buChar char="-"/>
            </a:pPr>
            <a:r>
              <a:rPr lang="en-US" baseline="0" dirty="0" smtClean="0"/>
              <a:t>Document number 3 is the most reliable because </a:t>
            </a:r>
            <a:endParaRPr lang="en-US" dirty="0"/>
          </a:p>
        </p:txBody>
      </p:sp>
      <p:sp>
        <p:nvSpPr>
          <p:cNvPr id="4" name="Slide Number Placeholder 3"/>
          <p:cNvSpPr>
            <a:spLocks noGrp="1"/>
          </p:cNvSpPr>
          <p:nvPr>
            <p:ph type="sldNum" sz="quarter" idx="10"/>
          </p:nvPr>
        </p:nvSpPr>
        <p:spPr/>
        <p:txBody>
          <a:bodyPr/>
          <a:lstStyle/>
          <a:p>
            <a:fld id="{19286901-BFAC-4B7A-BE22-050CDA9682DD}" type="slidenum">
              <a:rPr lang="en-US" smtClean="0"/>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5FD8D8-DC79-4C2B-A8A3-53999C06E44C}" type="datetimeFigureOut">
              <a:rPr lang="en-US" smtClean="0"/>
              <a:t>3/28/2011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28D12-5EE0-4EE1-AA6A-7FEDB08445A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5FD8D8-DC79-4C2B-A8A3-53999C06E44C}" type="datetimeFigureOut">
              <a:rPr lang="en-US" smtClean="0"/>
              <a:t>3/28/2011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28D12-5EE0-4EE1-AA6A-7FEDB08445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5FD8D8-DC79-4C2B-A8A3-53999C06E44C}" type="datetimeFigureOut">
              <a:rPr lang="en-US" smtClean="0"/>
              <a:t>3/28/2011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28D12-5EE0-4EE1-AA6A-7FEDB08445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5FD8D8-DC79-4C2B-A8A3-53999C06E44C}" type="datetimeFigureOut">
              <a:rPr lang="en-US" smtClean="0"/>
              <a:t>3/28/2011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28D12-5EE0-4EE1-AA6A-7FEDB08445A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5FD8D8-DC79-4C2B-A8A3-53999C06E44C}" type="datetimeFigureOut">
              <a:rPr lang="en-US" smtClean="0"/>
              <a:t>3/28/2011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28D12-5EE0-4EE1-AA6A-7FEDB08445A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5FD8D8-DC79-4C2B-A8A3-53999C06E44C}" type="datetimeFigureOut">
              <a:rPr lang="en-US" smtClean="0"/>
              <a:t>3/28/2011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228D12-5EE0-4EE1-AA6A-7FEDB08445A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5FD8D8-DC79-4C2B-A8A3-53999C06E44C}" type="datetimeFigureOut">
              <a:rPr lang="en-US" smtClean="0"/>
              <a:t>3/28/2011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228D12-5EE0-4EE1-AA6A-7FEDB08445A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5FD8D8-DC79-4C2B-A8A3-53999C06E44C}" type="datetimeFigureOut">
              <a:rPr lang="en-US" smtClean="0"/>
              <a:t>3/28/2011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228D12-5EE0-4EE1-AA6A-7FEDB08445A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5FD8D8-DC79-4C2B-A8A3-53999C06E44C}" type="datetimeFigureOut">
              <a:rPr lang="en-US" smtClean="0"/>
              <a:t>3/28/2011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228D12-5EE0-4EE1-AA6A-7FEDB08445A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5FD8D8-DC79-4C2B-A8A3-53999C06E44C}" type="datetimeFigureOut">
              <a:rPr lang="en-US" smtClean="0"/>
              <a:t>3/28/2011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228D12-5EE0-4EE1-AA6A-7FEDB08445A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5FD8D8-DC79-4C2B-A8A3-53999C06E44C}" type="datetimeFigureOut">
              <a:rPr lang="en-US" smtClean="0"/>
              <a:t>3/28/2011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228D12-5EE0-4EE1-AA6A-7FEDB08445A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5FD8D8-DC79-4C2B-A8A3-53999C06E44C}" type="datetimeFigureOut">
              <a:rPr lang="en-US" smtClean="0"/>
              <a:t>3/28/2011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28D12-5EE0-4EE1-AA6A-7FEDB08445A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socialstudiesforkids.com/wwww/us/yorktowndef.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ocialstudiesforkids.com/wwww/us/lexingtonconcorddef.ht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socialstudiesforkids.com/wwww/us/bunkerhilldef.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socialstudiesforkids.com/wwww/us/brooklyndef.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socialstudiesforkids.com/wwww/us/lafayettedef.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ocialstudiesforkids.com/wwww/us/savannahdef.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socialstudiesforkids.com/wwww/us/charlestondef.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Major Battles of the American Revolution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Yorktown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American victory that ended the Revolutionary War on October 20, 1781.</a:t>
            </a:r>
          </a:p>
          <a:p>
            <a:r>
              <a:rPr lang="en-US" dirty="0" smtClean="0"/>
              <a:t> British General Charles Cornwallis had met defeat in the south, and his force had been continually weakened.</a:t>
            </a:r>
          </a:p>
          <a:p>
            <a:r>
              <a:rPr lang="en-US" dirty="0" smtClean="0"/>
              <a:t> Cornwallis left the Carolinas and proceeded north to Yorktown, Virginia, there to await reinforcements from General Henry Clinton, who was occupied in the north.</a:t>
            </a:r>
          </a:p>
          <a:p>
            <a:r>
              <a:rPr lang="en-US" dirty="0" smtClean="0"/>
              <a:t> American forces under Greene and Commander-in-Chief George Washington pursued Cornwallis by land while French ships surrounded the bay of Yorktown. </a:t>
            </a:r>
          </a:p>
          <a:p>
            <a:r>
              <a:rPr lang="en-US" dirty="0" smtClean="0"/>
              <a:t>Faced with the prospect of no reinforcements, Cornwallis stood and fought. But the Americans won the battle and the war.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Surrender</a:t>
            </a:r>
            <a:endParaRPr lang="en-US" dirty="0"/>
          </a:p>
        </p:txBody>
      </p:sp>
      <p:sp>
        <p:nvSpPr>
          <p:cNvPr id="3" name="Content Placeholder 2"/>
          <p:cNvSpPr>
            <a:spLocks noGrp="1"/>
          </p:cNvSpPr>
          <p:nvPr>
            <p:ph idx="1"/>
          </p:nvPr>
        </p:nvSpPr>
        <p:spPr/>
        <p:txBody>
          <a:bodyPr/>
          <a:lstStyle/>
          <a:p>
            <a:r>
              <a:rPr lang="en-US" dirty="0" smtClean="0"/>
              <a:t>At the surrender ceremony, Cornwallis's sword was accepted by General Benjamin Lincoln while a British band played "The World Turned Upside Down." This was the last major battle of the war, although some minor skirmishes took place for the next two years, until the Treaty of Paris ended the war in 1783.</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US" dirty="0" smtClean="0"/>
          </a:p>
          <a:p>
            <a:endParaRPr lang="en-US" dirty="0"/>
          </a:p>
        </p:txBody>
      </p:sp>
      <p:graphicFrame>
        <p:nvGraphicFramePr>
          <p:cNvPr id="4" name="Table 3"/>
          <p:cNvGraphicFramePr>
            <a:graphicFrameLocks noGrp="1"/>
          </p:cNvGraphicFramePr>
          <p:nvPr/>
        </p:nvGraphicFramePr>
        <p:xfrm>
          <a:off x="533400" y="304800"/>
          <a:ext cx="8001000" cy="6248404"/>
        </p:xfrm>
        <a:graphic>
          <a:graphicData uri="http://schemas.openxmlformats.org/drawingml/2006/table">
            <a:tbl>
              <a:tblPr firstRow="1" bandRow="1">
                <a:tableStyleId>{5C22544A-7EE6-4342-B048-85BDC9FD1C3A}</a:tableStyleId>
              </a:tblPr>
              <a:tblGrid>
                <a:gridCol w="2667000"/>
                <a:gridCol w="2667000"/>
                <a:gridCol w="2667000"/>
              </a:tblGrid>
              <a:tr h="1005490">
                <a:tc>
                  <a:txBody>
                    <a:bodyPr/>
                    <a:lstStyle/>
                    <a:p>
                      <a:r>
                        <a:rPr lang="en-US" dirty="0" smtClean="0"/>
                        <a:t>BATTLE</a:t>
                      </a:r>
                    </a:p>
                    <a:p>
                      <a:endParaRPr lang="en-US" dirty="0"/>
                    </a:p>
                  </a:txBody>
                  <a:tcPr/>
                </a:tc>
                <a:tc>
                  <a:txBody>
                    <a:bodyPr/>
                    <a:lstStyle/>
                    <a:p>
                      <a:r>
                        <a:rPr lang="en-US" dirty="0" smtClean="0"/>
                        <a:t>STATE</a:t>
                      </a:r>
                      <a:endParaRPr lang="en-US" dirty="0"/>
                    </a:p>
                  </a:txBody>
                  <a:tcPr/>
                </a:tc>
                <a:tc>
                  <a:txBody>
                    <a:bodyPr/>
                    <a:lstStyle/>
                    <a:p>
                      <a:r>
                        <a:rPr lang="en-US" dirty="0" smtClean="0"/>
                        <a:t>VICTOR</a:t>
                      </a:r>
                      <a:endParaRPr lang="en-US" dirty="0"/>
                    </a:p>
                  </a:txBody>
                  <a:tcPr/>
                </a:tc>
              </a:tr>
              <a:tr h="582546">
                <a:tc>
                  <a:txBody>
                    <a:bodyPr/>
                    <a:lstStyle/>
                    <a:p>
                      <a:endParaRPr lang="en-US" dirty="0"/>
                    </a:p>
                  </a:txBody>
                  <a:tcPr/>
                </a:tc>
                <a:tc>
                  <a:txBody>
                    <a:bodyPr/>
                    <a:lstStyle/>
                    <a:p>
                      <a:endParaRPr lang="en-US" dirty="0"/>
                    </a:p>
                  </a:txBody>
                  <a:tcPr/>
                </a:tc>
                <a:tc>
                  <a:txBody>
                    <a:bodyPr/>
                    <a:lstStyle/>
                    <a:p>
                      <a:endParaRPr lang="en-US" dirty="0"/>
                    </a:p>
                  </a:txBody>
                  <a:tcPr/>
                </a:tc>
              </a:tr>
              <a:tr h="582546">
                <a:tc>
                  <a:txBody>
                    <a:bodyPr/>
                    <a:lstStyle/>
                    <a:p>
                      <a:endParaRPr lang="en-US" dirty="0"/>
                    </a:p>
                  </a:txBody>
                  <a:tcPr/>
                </a:tc>
                <a:tc>
                  <a:txBody>
                    <a:bodyPr/>
                    <a:lstStyle/>
                    <a:p>
                      <a:endParaRPr lang="en-US" dirty="0"/>
                    </a:p>
                  </a:txBody>
                  <a:tcPr/>
                </a:tc>
                <a:tc>
                  <a:txBody>
                    <a:bodyPr/>
                    <a:lstStyle/>
                    <a:p>
                      <a:endParaRPr lang="en-US" dirty="0"/>
                    </a:p>
                  </a:txBody>
                  <a:tcPr/>
                </a:tc>
              </a:tr>
              <a:tr h="582546">
                <a:tc>
                  <a:txBody>
                    <a:bodyPr/>
                    <a:lstStyle/>
                    <a:p>
                      <a:endParaRPr lang="en-US" dirty="0"/>
                    </a:p>
                  </a:txBody>
                  <a:tcPr/>
                </a:tc>
                <a:tc>
                  <a:txBody>
                    <a:bodyPr/>
                    <a:lstStyle/>
                    <a:p>
                      <a:endParaRPr lang="en-US" dirty="0"/>
                    </a:p>
                  </a:txBody>
                  <a:tcPr/>
                </a:tc>
                <a:tc>
                  <a:txBody>
                    <a:bodyPr/>
                    <a:lstStyle/>
                    <a:p>
                      <a:endParaRPr lang="en-US" dirty="0"/>
                    </a:p>
                  </a:txBody>
                  <a:tcPr/>
                </a:tc>
              </a:tr>
              <a:tr h="582546">
                <a:tc>
                  <a:txBody>
                    <a:bodyPr/>
                    <a:lstStyle/>
                    <a:p>
                      <a:endParaRPr lang="en-US" dirty="0"/>
                    </a:p>
                  </a:txBody>
                  <a:tcPr/>
                </a:tc>
                <a:tc>
                  <a:txBody>
                    <a:bodyPr/>
                    <a:lstStyle/>
                    <a:p>
                      <a:endParaRPr lang="en-US" dirty="0"/>
                    </a:p>
                  </a:txBody>
                  <a:tcPr/>
                </a:tc>
                <a:tc>
                  <a:txBody>
                    <a:bodyPr/>
                    <a:lstStyle/>
                    <a:p>
                      <a:endParaRPr lang="en-US" dirty="0"/>
                    </a:p>
                  </a:txBody>
                  <a:tcPr/>
                </a:tc>
              </a:tr>
              <a:tr h="582546">
                <a:tc>
                  <a:txBody>
                    <a:bodyPr/>
                    <a:lstStyle/>
                    <a:p>
                      <a:endParaRPr lang="en-US" dirty="0"/>
                    </a:p>
                  </a:txBody>
                  <a:tcPr/>
                </a:tc>
                <a:tc>
                  <a:txBody>
                    <a:bodyPr/>
                    <a:lstStyle/>
                    <a:p>
                      <a:endParaRPr lang="en-US" dirty="0"/>
                    </a:p>
                  </a:txBody>
                  <a:tcPr/>
                </a:tc>
                <a:tc>
                  <a:txBody>
                    <a:bodyPr/>
                    <a:lstStyle/>
                    <a:p>
                      <a:endParaRPr lang="en-US" dirty="0"/>
                    </a:p>
                  </a:txBody>
                  <a:tcPr/>
                </a:tc>
              </a:tr>
              <a:tr h="582546">
                <a:tc>
                  <a:txBody>
                    <a:bodyPr/>
                    <a:lstStyle/>
                    <a:p>
                      <a:endParaRPr lang="en-US" dirty="0"/>
                    </a:p>
                  </a:txBody>
                  <a:tcPr/>
                </a:tc>
                <a:tc>
                  <a:txBody>
                    <a:bodyPr/>
                    <a:lstStyle/>
                    <a:p>
                      <a:endParaRPr lang="en-US" dirty="0"/>
                    </a:p>
                  </a:txBody>
                  <a:tcPr/>
                </a:tc>
                <a:tc>
                  <a:txBody>
                    <a:bodyPr/>
                    <a:lstStyle/>
                    <a:p>
                      <a:endParaRPr lang="en-US" dirty="0"/>
                    </a:p>
                  </a:txBody>
                  <a:tcPr/>
                </a:tc>
              </a:tr>
              <a:tr h="582546">
                <a:tc>
                  <a:txBody>
                    <a:bodyPr/>
                    <a:lstStyle/>
                    <a:p>
                      <a:endParaRPr lang="en-US" dirty="0"/>
                    </a:p>
                  </a:txBody>
                  <a:tcPr/>
                </a:tc>
                <a:tc>
                  <a:txBody>
                    <a:bodyPr/>
                    <a:lstStyle/>
                    <a:p>
                      <a:endParaRPr lang="en-US" dirty="0"/>
                    </a:p>
                  </a:txBody>
                  <a:tcPr/>
                </a:tc>
                <a:tc>
                  <a:txBody>
                    <a:bodyPr/>
                    <a:lstStyle/>
                    <a:p>
                      <a:endParaRPr lang="en-US" dirty="0"/>
                    </a:p>
                  </a:txBody>
                  <a:tcPr/>
                </a:tc>
              </a:tr>
              <a:tr h="582546">
                <a:tc>
                  <a:txBody>
                    <a:bodyPr/>
                    <a:lstStyle/>
                    <a:p>
                      <a:endParaRPr lang="en-US" dirty="0"/>
                    </a:p>
                  </a:txBody>
                  <a:tcPr/>
                </a:tc>
                <a:tc>
                  <a:txBody>
                    <a:bodyPr/>
                    <a:lstStyle/>
                    <a:p>
                      <a:endParaRPr lang="en-US" dirty="0"/>
                    </a:p>
                  </a:txBody>
                  <a:tcPr/>
                </a:tc>
                <a:tc>
                  <a:txBody>
                    <a:bodyPr/>
                    <a:lstStyle/>
                    <a:p>
                      <a:endParaRPr lang="en-US" dirty="0"/>
                    </a:p>
                  </a:txBody>
                  <a:tcPr/>
                </a:tc>
              </a:tr>
              <a:tr h="582546">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2"/>
              </a:rPr>
              <a:t>Lexington and Concord</a:t>
            </a:r>
            <a:r>
              <a:rPr lang="en-US" dirty="0" smtClean="0"/>
              <a:t>, April 19, 1775</a:t>
            </a:r>
            <a:endParaRPr lang="en-US" dirty="0"/>
          </a:p>
        </p:txBody>
      </p:sp>
      <p:sp>
        <p:nvSpPr>
          <p:cNvPr id="3" name="Content Placeholder 2"/>
          <p:cNvSpPr>
            <a:spLocks noGrp="1"/>
          </p:cNvSpPr>
          <p:nvPr>
            <p:ph idx="1"/>
          </p:nvPr>
        </p:nvSpPr>
        <p:spPr>
          <a:xfrm>
            <a:off x="0" y="1295401"/>
            <a:ext cx="6781800" cy="4419600"/>
          </a:xfrm>
        </p:spPr>
        <p:txBody>
          <a:bodyPr>
            <a:normAutofit fontScale="62500" lnSpcReduction="20000"/>
          </a:bodyPr>
          <a:lstStyle/>
          <a:p>
            <a:r>
              <a:rPr lang="en-US" dirty="0" smtClean="0"/>
              <a:t>The British chose to march to Concord because it was an arms depot. </a:t>
            </a:r>
          </a:p>
          <a:p>
            <a:r>
              <a:rPr lang="en-US" dirty="0" smtClean="0"/>
              <a:t>British troops had occupied Boston and were marching on Concord as they passed through Lexington. </a:t>
            </a:r>
          </a:p>
          <a:p>
            <a:r>
              <a:rPr lang="en-US" dirty="0" smtClean="0"/>
              <a:t>No one is still sure who fired first, but it was the "Shot Heard 'Round the World." Both sides opened fire, and the Americans were forced to withdraw. </a:t>
            </a:r>
          </a:p>
          <a:p>
            <a:r>
              <a:rPr lang="en-US" dirty="0" smtClean="0"/>
              <a:t>But they had slowed the British advance. By the time the Redcoats got to Concord, the Americans were waiting for them in force. </a:t>
            </a:r>
          </a:p>
          <a:p>
            <a:r>
              <a:rPr lang="en-US" dirty="0" smtClean="0"/>
              <a:t>The weapons depot was saved, and the British were forced to retreat, harassed by militiamen along the way. </a:t>
            </a:r>
          </a:p>
          <a:p>
            <a:r>
              <a:rPr lang="en-US" dirty="0" smtClean="0"/>
              <a:t>The skirmishes were preceded by Paul Revere's famous ride, warning the countryside: "The British are Coming!"</a:t>
            </a:r>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4648200" y="5181600"/>
            <a:ext cx="4114800" cy="1605447"/>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cstate="print"/>
          <a:srcRect/>
          <a:stretch>
            <a:fillRect/>
          </a:stretch>
        </p:blipFill>
        <p:spPr bwMode="auto">
          <a:xfrm>
            <a:off x="6743700" y="1905000"/>
            <a:ext cx="2400300" cy="16478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Battle of Bunker Hill</a:t>
            </a:r>
            <a:r>
              <a:rPr lang="en-US" dirty="0" smtClean="0"/>
              <a:t> June 17, 1775</a:t>
            </a:r>
            <a:endParaRPr lang="en-US" dirty="0"/>
          </a:p>
        </p:txBody>
      </p:sp>
      <p:sp>
        <p:nvSpPr>
          <p:cNvPr id="3" name="Content Placeholder 2"/>
          <p:cNvSpPr>
            <a:spLocks noGrp="1"/>
          </p:cNvSpPr>
          <p:nvPr>
            <p:ph idx="1"/>
          </p:nvPr>
        </p:nvSpPr>
        <p:spPr>
          <a:xfrm>
            <a:off x="0" y="1295400"/>
            <a:ext cx="5562600" cy="5181600"/>
          </a:xfrm>
        </p:spPr>
        <p:txBody>
          <a:bodyPr>
            <a:normAutofit fontScale="70000" lnSpcReduction="20000"/>
          </a:bodyPr>
          <a:lstStyle/>
          <a:p>
            <a:r>
              <a:rPr lang="en-US" dirty="0" smtClean="0"/>
              <a:t>Two-day engagement between British forces under the command of General William Howe and American forces under Colonel William Prescott. </a:t>
            </a:r>
          </a:p>
          <a:p>
            <a:r>
              <a:rPr lang="en-US" dirty="0" smtClean="0"/>
              <a:t>The Americans had occupied Breed's Hill in Charlestown on June 16, 1775, in order to protect the shipyard of nearby Boston. </a:t>
            </a:r>
          </a:p>
          <a:p>
            <a:r>
              <a:rPr lang="en-US" dirty="0" smtClean="0"/>
              <a:t>The next day, the British attacked. They took the hill but suffered heavy losses. </a:t>
            </a:r>
          </a:p>
          <a:p>
            <a:r>
              <a:rPr lang="en-US" dirty="0" smtClean="0"/>
              <a:t>The Americans fired until they were out of ammunition, then quickly retreated. </a:t>
            </a:r>
          </a:p>
          <a:p>
            <a:r>
              <a:rPr lang="en-US" dirty="0" smtClean="0"/>
              <a:t>To conserve ammunition, Prescott told his men, "Don't fire until you see the whites of their eyes." Even though the battle was fought on Breed's Hill, it has been remembered as the Battle of Bunker Hill.</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5638800" y="1828800"/>
            <a:ext cx="3333750" cy="22288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hlinkClick r:id="rId2"/>
              </a:rPr>
              <a:t>Battle of Brooklyn</a:t>
            </a:r>
            <a:endParaRPr lang="en-US" dirty="0"/>
          </a:p>
        </p:txBody>
      </p:sp>
      <p:sp>
        <p:nvSpPr>
          <p:cNvPr id="3" name="Content Placeholder 2"/>
          <p:cNvSpPr>
            <a:spLocks noGrp="1"/>
          </p:cNvSpPr>
          <p:nvPr>
            <p:ph idx="1"/>
          </p:nvPr>
        </p:nvSpPr>
        <p:spPr>
          <a:xfrm>
            <a:off x="0" y="990600"/>
            <a:ext cx="6248400" cy="5867400"/>
          </a:xfrm>
        </p:spPr>
        <p:txBody>
          <a:bodyPr>
            <a:normAutofit fontScale="85000" lnSpcReduction="20000"/>
          </a:bodyPr>
          <a:lstStyle/>
          <a:p>
            <a:r>
              <a:rPr lang="en-US" dirty="0" smtClean="0"/>
              <a:t>First real battle between British and American forces, in August 1776. </a:t>
            </a:r>
          </a:p>
          <a:p>
            <a:r>
              <a:rPr lang="en-US" dirty="0" smtClean="0"/>
              <a:t>Also called the Battle of Long Island. </a:t>
            </a:r>
          </a:p>
          <a:p>
            <a:r>
              <a:rPr lang="en-US" dirty="0" smtClean="0"/>
              <a:t>Redcoats under Generals William Howe and Charles Cornwallis advanced on New York and tried to trap the Americans in Brooklyn. </a:t>
            </a:r>
          </a:p>
          <a:p>
            <a:r>
              <a:rPr lang="en-US" dirty="0" smtClean="0"/>
              <a:t>General George Washington responded by holding his ground until nightfall and then retreating under cover of darkness. </a:t>
            </a:r>
          </a:p>
          <a:p>
            <a:r>
              <a:rPr lang="en-US" dirty="0" smtClean="0"/>
              <a:t>The troop movements for this battle actually occurred over a number of days. </a:t>
            </a:r>
          </a:p>
          <a:p>
            <a:r>
              <a:rPr lang="en-US" dirty="0" smtClean="0"/>
              <a:t>It was the first British victory and the first of many legendary Washingtonian escapes.</a:t>
            </a:r>
            <a:endParaRPr lang="en-US" dirty="0"/>
          </a:p>
        </p:txBody>
      </p:sp>
      <p:pic>
        <p:nvPicPr>
          <p:cNvPr id="3074" name="Picture 2"/>
          <p:cNvPicPr>
            <a:picLocks noChangeAspect="1" noChangeArrowheads="1"/>
          </p:cNvPicPr>
          <p:nvPr/>
        </p:nvPicPr>
        <p:blipFill>
          <a:blip r:embed="rId3" cstate="print"/>
          <a:srcRect/>
          <a:stretch>
            <a:fillRect/>
          </a:stretch>
        </p:blipFill>
        <p:spPr bwMode="auto">
          <a:xfrm>
            <a:off x="6115965" y="2819400"/>
            <a:ext cx="3028035" cy="19812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r>
              <a:rPr lang="en-US" dirty="0" smtClean="0">
                <a:solidFill>
                  <a:srgbClr val="00B0F0"/>
                </a:solidFill>
              </a:rPr>
              <a:t>Trenton &amp; Princeton</a:t>
            </a:r>
            <a:endParaRPr lang="en-US" dirty="0">
              <a:solidFill>
                <a:srgbClr val="00B0F0"/>
              </a:solidFill>
            </a:endParaRPr>
          </a:p>
        </p:txBody>
      </p:sp>
      <p:sp>
        <p:nvSpPr>
          <p:cNvPr id="3" name="Content Placeholder 2"/>
          <p:cNvSpPr>
            <a:spLocks noGrp="1"/>
          </p:cNvSpPr>
          <p:nvPr>
            <p:ph idx="1"/>
          </p:nvPr>
        </p:nvSpPr>
        <p:spPr>
          <a:xfrm>
            <a:off x="0" y="1066800"/>
            <a:ext cx="5715000" cy="5791200"/>
          </a:xfrm>
        </p:spPr>
        <p:txBody>
          <a:bodyPr>
            <a:normAutofit fontScale="70000" lnSpcReduction="20000"/>
          </a:bodyPr>
          <a:lstStyle/>
          <a:p>
            <a:r>
              <a:rPr lang="en-US" dirty="0" smtClean="0">
                <a:latin typeface="Calibri" pitchFamily="34" charset="0"/>
              </a:rPr>
              <a:t>Famous American victory that began with "Washington Crossing the Delaware." </a:t>
            </a:r>
          </a:p>
          <a:p>
            <a:r>
              <a:rPr lang="en-US" dirty="0" smtClean="0">
                <a:latin typeface="Calibri" pitchFamily="34" charset="0"/>
              </a:rPr>
              <a:t>American army crossed the Delaware River, which was frozen in places, on Christmas night, 1776, from Pennsylvania to Trenton, New Jersey. </a:t>
            </a:r>
          </a:p>
          <a:p>
            <a:r>
              <a:rPr lang="en-US" dirty="0" smtClean="0">
                <a:latin typeface="Calibri" pitchFamily="34" charset="0"/>
              </a:rPr>
              <a:t>Americans surprised a drunken Hessian (Hired German Army) force that celebrated the holiday a little too much. </a:t>
            </a:r>
          </a:p>
          <a:p>
            <a:r>
              <a:rPr lang="en-US" dirty="0" smtClean="0">
                <a:latin typeface="Calibri" pitchFamily="34" charset="0"/>
              </a:rPr>
              <a:t>The battle lasted about 45 minutes and resulted in 900 Hessian prisoners. </a:t>
            </a:r>
          </a:p>
          <a:p>
            <a:r>
              <a:rPr lang="en-US" dirty="0" smtClean="0">
                <a:latin typeface="Calibri" pitchFamily="34" charset="0"/>
              </a:rPr>
              <a:t>January 3, 1777, following hard on the heels of General George Washington's great success at Trenton. The victory at Princeton drove the British out of New Jersey, almost for good.</a:t>
            </a:r>
          </a:p>
          <a:p>
            <a:r>
              <a:rPr lang="en-US" dirty="0" smtClean="0">
                <a:latin typeface="Calibri" pitchFamily="34" charset="0"/>
              </a:rPr>
              <a:t>They were smashing victories for the weary Americans, and they were also an opportunity to gain some badly needed guns and ammunition.</a:t>
            </a:r>
          </a:p>
          <a:p>
            <a:pPr>
              <a:buNone/>
            </a:pPr>
            <a:endParaRPr lang="en-US" dirty="0">
              <a:latin typeface="Calibri" pitchFamily="34" charset="0"/>
            </a:endParaRPr>
          </a:p>
        </p:txBody>
      </p:sp>
      <p:pic>
        <p:nvPicPr>
          <p:cNvPr id="4098" name="Picture 2"/>
          <p:cNvPicPr>
            <a:picLocks noChangeAspect="1" noChangeArrowheads="1"/>
          </p:cNvPicPr>
          <p:nvPr/>
        </p:nvPicPr>
        <p:blipFill>
          <a:blip r:embed="rId2" cstate="print"/>
          <a:srcRect/>
          <a:stretch>
            <a:fillRect/>
          </a:stretch>
        </p:blipFill>
        <p:spPr bwMode="auto">
          <a:xfrm>
            <a:off x="5810250" y="2590800"/>
            <a:ext cx="3333750" cy="2276475"/>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Lafayette</a:t>
            </a:r>
            <a:r>
              <a:rPr lang="en-US" dirty="0" smtClean="0"/>
              <a:t> </a:t>
            </a:r>
            <a:endParaRPr lang="en-US" dirty="0"/>
          </a:p>
        </p:txBody>
      </p:sp>
      <p:sp>
        <p:nvSpPr>
          <p:cNvPr id="3" name="Content Placeholder 2"/>
          <p:cNvSpPr>
            <a:spLocks noGrp="1"/>
          </p:cNvSpPr>
          <p:nvPr>
            <p:ph idx="1"/>
          </p:nvPr>
        </p:nvSpPr>
        <p:spPr>
          <a:xfrm>
            <a:off x="457200" y="1600200"/>
            <a:ext cx="6934200" cy="4572000"/>
          </a:xfrm>
        </p:spPr>
        <p:txBody>
          <a:bodyPr/>
          <a:lstStyle/>
          <a:p>
            <a:r>
              <a:rPr lang="en-US" dirty="0" smtClean="0"/>
              <a:t>French officer who fought for America in the Revolutionary War. He participated in the Continental Congress and served under George Washington at the Battle of Brandywine and at Valley Forge. He also had a part in the final battle of the war, Yorktown</a:t>
            </a:r>
            <a:endParaRPr lang="en-US" dirty="0"/>
          </a:p>
        </p:txBody>
      </p:sp>
      <p:pic>
        <p:nvPicPr>
          <p:cNvPr id="5122" name="Picture 2"/>
          <p:cNvPicPr>
            <a:picLocks noChangeAspect="1" noChangeArrowheads="1"/>
          </p:cNvPicPr>
          <p:nvPr/>
        </p:nvPicPr>
        <p:blipFill>
          <a:blip r:embed="rId3" cstate="print"/>
          <a:srcRect/>
          <a:stretch>
            <a:fillRect/>
          </a:stretch>
        </p:blipFill>
        <p:spPr bwMode="auto">
          <a:xfrm>
            <a:off x="7010400" y="3886200"/>
            <a:ext cx="1905000" cy="2472837"/>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Saratoga</a:t>
            </a:r>
            <a:endParaRPr lang="en-US" dirty="0"/>
          </a:p>
        </p:txBody>
      </p:sp>
      <p:sp>
        <p:nvSpPr>
          <p:cNvPr id="3" name="Content Placeholder 2"/>
          <p:cNvSpPr>
            <a:spLocks noGrp="1"/>
          </p:cNvSpPr>
          <p:nvPr>
            <p:ph idx="1"/>
          </p:nvPr>
        </p:nvSpPr>
        <p:spPr>
          <a:xfrm>
            <a:off x="0" y="1447800"/>
            <a:ext cx="9144000" cy="5410200"/>
          </a:xfrm>
        </p:spPr>
        <p:txBody>
          <a:bodyPr>
            <a:normAutofit fontScale="62500" lnSpcReduction="20000"/>
          </a:bodyPr>
          <a:lstStyle/>
          <a:p>
            <a:r>
              <a:rPr lang="en-US" dirty="0" smtClean="0"/>
              <a:t>Turning point of the Revolutionary War: convinced France to enter the war on the side of the Americans. </a:t>
            </a:r>
          </a:p>
          <a:p>
            <a:r>
              <a:rPr lang="en-US" dirty="0" smtClean="0"/>
              <a:t>British General Burgoyne came up with a brilliant plan to take all of New York. His three-pronged attack called for a meeting of three forces at Saratoga. </a:t>
            </a:r>
          </a:p>
          <a:p>
            <a:pPr lvl="1"/>
            <a:r>
              <a:rPr lang="en-US" dirty="0" smtClean="0"/>
              <a:t>Burgoyne would advance south from Canada and plan to meet at Albany</a:t>
            </a:r>
          </a:p>
          <a:p>
            <a:pPr lvl="1"/>
            <a:r>
              <a:rPr lang="en-US" dirty="0" smtClean="0"/>
              <a:t>St. Leger was to move east from Fort Oswego, on Lake </a:t>
            </a:r>
            <a:r>
              <a:rPr lang="en-US" dirty="0" err="1" smtClean="0"/>
              <a:t>Onratio</a:t>
            </a:r>
            <a:r>
              <a:rPr lang="en-US" dirty="0" smtClean="0"/>
              <a:t>; </a:t>
            </a:r>
          </a:p>
          <a:p>
            <a:pPr lvl="1"/>
            <a:r>
              <a:rPr lang="en-US" dirty="0" smtClean="0"/>
              <a:t>Howe was to march north from Virginia. </a:t>
            </a:r>
          </a:p>
          <a:p>
            <a:r>
              <a:rPr lang="en-US" dirty="0" smtClean="0"/>
              <a:t>It didn't work.</a:t>
            </a:r>
          </a:p>
          <a:p>
            <a:pPr lvl="1"/>
            <a:r>
              <a:rPr lang="en-US" dirty="0" smtClean="0"/>
              <a:t> Howe never got the message and went to Philadelphia instead. </a:t>
            </a:r>
          </a:p>
          <a:p>
            <a:pPr lvl="1"/>
            <a:r>
              <a:rPr lang="en-US" dirty="0" smtClean="0"/>
              <a:t>Burgoyne himself was stopped by American General Benedict Arnold at </a:t>
            </a:r>
            <a:r>
              <a:rPr lang="en-US" dirty="0" err="1" smtClean="0"/>
              <a:t>Saratoga.St</a:t>
            </a:r>
            <a:r>
              <a:rPr lang="en-US" dirty="0" smtClean="0"/>
              <a:t>. </a:t>
            </a:r>
          </a:p>
          <a:p>
            <a:pPr lvl="1"/>
            <a:r>
              <a:rPr lang="en-US" dirty="0" smtClean="0"/>
              <a:t>Leger made it to Albany and had it all to himself. </a:t>
            </a:r>
          </a:p>
          <a:p>
            <a:r>
              <a:rPr lang="en-US" dirty="0" smtClean="0"/>
              <a:t>At the Battle of Saratoga (which was really a handful of battles), Burgoyne surrendered almost his entire army to General Horatio Gates on October 17, 1777.</a:t>
            </a:r>
          </a:p>
          <a:p>
            <a:r>
              <a:rPr lang="en-US" dirty="0" smtClean="0"/>
              <a:t> The American victory convinced France that America really did have a chance of winning. Soon thereafter, French money and supplies (and eventually, troops and ships) were making their way to America. The end had begun.</a:t>
            </a:r>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7181850" y="5411615"/>
            <a:ext cx="1962150" cy="1446385"/>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3"/>
              </a:rPr>
              <a:t>Savannah</a:t>
            </a:r>
            <a:endParaRPr lang="en-US" dirty="0"/>
          </a:p>
        </p:txBody>
      </p:sp>
      <p:sp>
        <p:nvSpPr>
          <p:cNvPr id="3" name="Content Placeholder 2"/>
          <p:cNvSpPr>
            <a:spLocks noGrp="1"/>
          </p:cNvSpPr>
          <p:nvPr>
            <p:ph idx="1"/>
          </p:nvPr>
        </p:nvSpPr>
        <p:spPr>
          <a:xfrm>
            <a:off x="0" y="1371600"/>
            <a:ext cx="5562600" cy="5105400"/>
          </a:xfrm>
        </p:spPr>
        <p:txBody>
          <a:bodyPr>
            <a:normAutofit fontScale="92500" lnSpcReduction="10000"/>
          </a:bodyPr>
          <a:lstStyle/>
          <a:p>
            <a:r>
              <a:rPr lang="en-US" dirty="0" smtClean="0"/>
              <a:t>Resounding British victory. </a:t>
            </a:r>
          </a:p>
          <a:p>
            <a:r>
              <a:rPr lang="en-US" dirty="0" smtClean="0"/>
              <a:t>The British had seized Savannah a few months earlier.</a:t>
            </a:r>
          </a:p>
          <a:p>
            <a:r>
              <a:rPr lang="en-US" dirty="0" smtClean="0"/>
              <a:t> A joint American-French forced tried to take back the city on October 9, 1779. </a:t>
            </a:r>
          </a:p>
          <a:p>
            <a:r>
              <a:rPr lang="en-US" dirty="0" smtClean="0"/>
              <a:t>Commanding the American troops is General Benjamin Lincoln. </a:t>
            </a:r>
          </a:p>
          <a:p>
            <a:r>
              <a:rPr lang="en-US" dirty="0" smtClean="0"/>
              <a:t>The casualties for the Americans and French were enormous</a:t>
            </a:r>
            <a:endParaRPr lang="en-US" dirty="0"/>
          </a:p>
        </p:txBody>
      </p:sp>
      <p:pic>
        <p:nvPicPr>
          <p:cNvPr id="7170" name="Picture 2"/>
          <p:cNvPicPr>
            <a:picLocks noChangeAspect="1" noChangeArrowheads="1"/>
          </p:cNvPicPr>
          <p:nvPr/>
        </p:nvPicPr>
        <p:blipFill>
          <a:blip r:embed="rId4" cstate="print"/>
          <a:srcRect/>
          <a:stretch>
            <a:fillRect/>
          </a:stretch>
        </p:blipFill>
        <p:spPr bwMode="auto">
          <a:xfrm>
            <a:off x="5810250" y="2057400"/>
            <a:ext cx="3333750" cy="3171825"/>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Charleston</a:t>
            </a:r>
            <a:endParaRPr lang="en-US" dirty="0"/>
          </a:p>
        </p:txBody>
      </p:sp>
      <p:sp>
        <p:nvSpPr>
          <p:cNvPr id="3" name="Content Placeholder 2"/>
          <p:cNvSpPr>
            <a:spLocks noGrp="1"/>
          </p:cNvSpPr>
          <p:nvPr>
            <p:ph idx="1"/>
          </p:nvPr>
        </p:nvSpPr>
        <p:spPr>
          <a:xfrm>
            <a:off x="0" y="1371600"/>
            <a:ext cx="6248400" cy="5486400"/>
          </a:xfrm>
        </p:spPr>
        <p:txBody>
          <a:bodyPr>
            <a:normAutofit fontScale="92500" lnSpcReduction="20000"/>
          </a:bodyPr>
          <a:lstStyle/>
          <a:p>
            <a:r>
              <a:rPr lang="en-US" dirty="0" smtClean="0"/>
              <a:t>British victory in the first few months of 1780 that gave Britain control of much of the Southern colonies. </a:t>
            </a:r>
          </a:p>
          <a:p>
            <a:r>
              <a:rPr lang="en-US" dirty="0" smtClean="0"/>
              <a:t>Charleston was an important port and strategic center for the Southern Continental Army, nearly all of which surrendered at Charleston. </a:t>
            </a:r>
          </a:p>
          <a:p>
            <a:r>
              <a:rPr lang="en-US" dirty="0" smtClean="0"/>
              <a:t>Under the command of General Benjamin Lincoln, the Americans held out as long as they could, then surrendered to the British, commanded by General Henry Clinton.</a:t>
            </a:r>
            <a:endParaRPr lang="en-US" dirty="0"/>
          </a:p>
        </p:txBody>
      </p:sp>
      <p:pic>
        <p:nvPicPr>
          <p:cNvPr id="8194" name="Picture 2"/>
          <p:cNvPicPr>
            <a:picLocks noChangeAspect="1" noChangeArrowheads="1"/>
          </p:cNvPicPr>
          <p:nvPr/>
        </p:nvPicPr>
        <p:blipFill>
          <a:blip r:embed="rId3" cstate="print"/>
          <a:srcRect/>
          <a:stretch>
            <a:fillRect/>
          </a:stretch>
        </p:blipFill>
        <p:spPr bwMode="auto">
          <a:xfrm>
            <a:off x="6248400" y="2286000"/>
            <a:ext cx="2895600" cy="333375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1100</Words>
  <Application>Microsoft Office PowerPoint</Application>
  <PresentationFormat>On-screen Show (4:3)</PresentationFormat>
  <Paragraphs>71</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Major Battles of the American Revolution</vt:lpstr>
      <vt:lpstr>Lexington and Concord, April 19, 1775</vt:lpstr>
      <vt:lpstr>Battle of Bunker Hill June 17, 1775</vt:lpstr>
      <vt:lpstr>Battle of Brooklyn</vt:lpstr>
      <vt:lpstr>Trenton &amp; Princeton</vt:lpstr>
      <vt:lpstr>Lafayette </vt:lpstr>
      <vt:lpstr>Saratoga</vt:lpstr>
      <vt:lpstr>Savannah</vt:lpstr>
      <vt:lpstr>Charleston</vt:lpstr>
      <vt:lpstr>Yorktown</vt:lpstr>
      <vt:lpstr>Surrender</vt:lpstr>
      <vt:lpstr>Slide 12</vt:lpstr>
    </vt:vector>
  </TitlesOfParts>
  <Company>Collingwood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Major Battles of the American Revolution</dc:title>
  <dc:creator>Computer Services</dc:creator>
  <cp:lastModifiedBy>Computer Services</cp:lastModifiedBy>
  <cp:revision>1</cp:revision>
  <dcterms:created xsi:type="dcterms:W3CDTF">2011-03-28T21:21:45Z</dcterms:created>
  <dcterms:modified xsi:type="dcterms:W3CDTF">2011-03-29T00:01:39Z</dcterms:modified>
</cp:coreProperties>
</file>