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EE62-34D9-45C9-A6E0-43FD5AD8C149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1F05D-ECD2-4C44-BED1-4401E9B53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Rainshadow_cop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rid" TargetMode="External"/><Relationship Id="rId4" Type="http://schemas.openxmlformats.org/officeDocument/2006/relationships/hyperlink" Target="http://en.wikipedia.org/wiki/Windwar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Wrap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Climate Graphs, Rain Shadows, Mini Project – Travel Brochures!</a:t>
            </a:r>
            <a:endParaRPr lang="en-US" dirty="0"/>
          </a:p>
        </p:txBody>
      </p:sp>
      <p:pic>
        <p:nvPicPr>
          <p:cNvPr id="1026" name="Picture 2" descr="C:\Documents and Settings\morgan.mclaughlin\Local Settings\Temporary Internet Files\Content.IE5\NP6GVFZQ\MC9000134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84924"/>
            <a:ext cx="2895600" cy="24297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105400"/>
            <a:ext cx="66216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intentions: by the end of this lesson you should</a:t>
            </a:r>
          </a:p>
          <a:p>
            <a:pPr marL="342900" indent="-342900">
              <a:buAutoNum type="arabicPeriod"/>
            </a:pPr>
            <a:r>
              <a:rPr lang="en-US" dirty="0" smtClean="0"/>
              <a:t>Understand what a climate graph is and how to read one</a:t>
            </a:r>
          </a:p>
          <a:p>
            <a:pPr marL="342900" indent="-342900">
              <a:buAutoNum type="arabicPeriod"/>
            </a:pPr>
            <a:r>
              <a:rPr lang="en-US" dirty="0" smtClean="0"/>
              <a:t>Be able to associate a climate graph to specific regions of Canada</a:t>
            </a:r>
          </a:p>
          <a:p>
            <a:pPr marL="342900" indent="-342900">
              <a:buAutoNum type="arabicPeriod"/>
            </a:pPr>
            <a:r>
              <a:rPr lang="en-US" dirty="0" smtClean="0"/>
              <a:t>Understand how and why rain shadows occur.</a:t>
            </a:r>
          </a:p>
          <a:p>
            <a:pPr marL="342900" indent="-342900">
              <a:buAutoNum type="arabicPeriod"/>
            </a:pPr>
            <a:r>
              <a:rPr lang="en-US" dirty="0" smtClean="0"/>
              <a:t>Be prepared to begin your travel brochure project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climate graph? What does it tell us?</a:t>
            </a:r>
          </a:p>
          <a:p>
            <a:endParaRPr lang="en-US" dirty="0"/>
          </a:p>
          <a:p>
            <a:r>
              <a:rPr lang="en-US" dirty="0" smtClean="0"/>
              <a:t>A climate graph shows the average temperature over a span of time for a certain location.</a:t>
            </a:r>
          </a:p>
          <a:p>
            <a:r>
              <a:rPr lang="en-US" dirty="0" smtClean="0"/>
              <a:t>It can also include the average amount of precipitation  a location receives.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When reading a climate graph, there are two sections to it: a curved line that indicates temperatures and a bar graph that indicates precipitation accumulation. </a:t>
            </a:r>
          </a:p>
          <a:p>
            <a:r>
              <a:rPr lang="en-US" sz="2400" dirty="0" smtClean="0"/>
              <a:t>We read temperature on the left, and precipitation on the right. </a:t>
            </a:r>
          </a:p>
          <a:p>
            <a:r>
              <a:rPr lang="en-US" sz="2400" dirty="0" smtClean="0"/>
              <a:t>Across the bottom are the months of the year.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800600" cy="502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200" dirty="0" smtClean="0"/>
              <a:t>Interpret the following</a:t>
            </a:r>
            <a:endParaRPr lang="en-US" sz="32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14399"/>
            <a:ext cx="6477000" cy="471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57200" y="5715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Which city gets more rain?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peak temperature for each city?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Which month receives the most rain for each city?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Where would you rather live and why?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Extension: drawing climate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Complete the following work sheets.</a:t>
            </a:r>
          </a:p>
          <a:p>
            <a:r>
              <a:rPr lang="en-US" dirty="0" smtClean="0"/>
              <a:t>Draw climate graphs for each of the areas, use a red pencil crayon for the temperature and blue for the precipitation.</a:t>
            </a:r>
          </a:p>
          <a:p>
            <a:r>
              <a:rPr lang="en-US" dirty="0" smtClean="0"/>
              <a:t>Make sure to use the same scale for each graph.</a:t>
            </a:r>
          </a:p>
          <a:p>
            <a:r>
              <a:rPr lang="en-US" dirty="0" smtClean="0"/>
              <a:t>Once you are done graphing “somewhere, elsewhere, anywhere, and wherever” use your textbook (chapter 6) to find the geographic region that best matches that graph. Make a note of which region you believe matches beside that graph.</a:t>
            </a:r>
          </a:p>
          <a:p>
            <a:r>
              <a:rPr lang="en-US" dirty="0" smtClean="0"/>
              <a:t>You have 15 minutes to complete the graphs.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</a:t>
            </a:r>
            <a:r>
              <a:rPr lang="en-CA" b="1" dirty="0"/>
              <a:t>rain shadow</a:t>
            </a:r>
            <a:r>
              <a:rPr lang="en-CA" dirty="0"/>
              <a:t> is a dry area on the mountainside facing away from the direction of the wind. The mountains block the passage of rain-producing weather systems, casting a "shadow" of dryness behind them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pload.wikimedia.org/wikipedia/commons/thumb/9/9a/Rainshadow_copy.jpg/375px-Rainshadow_cop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429000"/>
            <a:ext cx="510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shadows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666999"/>
          </a:xfrm>
        </p:spPr>
        <p:txBody>
          <a:bodyPr>
            <a:normAutofit fontScale="85000" lnSpcReduction="10000"/>
          </a:bodyPr>
          <a:lstStyle/>
          <a:p>
            <a:r>
              <a:rPr lang="en-CA" sz="2400" dirty="0" smtClean="0"/>
              <a:t>Warm moist </a:t>
            </a:r>
            <a:r>
              <a:rPr lang="en-CA" sz="2400" dirty="0"/>
              <a:t>air rises through </a:t>
            </a:r>
            <a:r>
              <a:rPr lang="en-CA" sz="2400" dirty="0" smtClean="0"/>
              <a:t>to </a:t>
            </a:r>
            <a:r>
              <a:rPr lang="en-CA" sz="2400" dirty="0"/>
              <a:t>the top of a mountain range or large mountain, where </a:t>
            </a:r>
            <a:r>
              <a:rPr lang="en-CA" sz="2400" dirty="0" smtClean="0"/>
              <a:t>it then expands and cools due </a:t>
            </a:r>
            <a:r>
              <a:rPr lang="en-CA" sz="2400" dirty="0"/>
              <a:t>to decreasing atmospheric pressure with increasing </a:t>
            </a:r>
            <a:r>
              <a:rPr lang="en-CA" sz="2400" dirty="0" smtClean="0"/>
              <a:t>altitude. There it reaches its </a:t>
            </a:r>
            <a:r>
              <a:rPr lang="en-CA" sz="2400" i="1" dirty="0" smtClean="0"/>
              <a:t>dew point</a:t>
            </a:r>
            <a:r>
              <a:rPr lang="en-CA" sz="2400" dirty="0" smtClean="0"/>
              <a:t> where it then condenses </a:t>
            </a:r>
            <a:r>
              <a:rPr lang="en-CA" sz="2400" dirty="0"/>
              <a:t>onto the mountain and it </a:t>
            </a:r>
            <a:r>
              <a:rPr lang="en-CA" sz="2400" dirty="0" smtClean="0"/>
              <a:t>rains </a:t>
            </a:r>
            <a:r>
              <a:rPr lang="en-CA" sz="2400" dirty="0"/>
              <a:t>on the top and </a:t>
            </a:r>
            <a:r>
              <a:rPr lang="en-CA" sz="2400" u="sng" dirty="0">
                <a:hlinkClick r:id="rId4" tooltip="Windward"/>
              </a:rPr>
              <a:t>windward</a:t>
            </a:r>
            <a:r>
              <a:rPr lang="en-CA" sz="2400" dirty="0"/>
              <a:t> sides of the mountain. The air descends on the leeward side, but </a:t>
            </a:r>
            <a:r>
              <a:rPr lang="en-CA" sz="2400" dirty="0" smtClean="0"/>
              <a:t>because it has rained, the air has lost </a:t>
            </a:r>
            <a:r>
              <a:rPr lang="en-CA" sz="2400" dirty="0"/>
              <a:t>much of its initial moisture. </a:t>
            </a:r>
            <a:endParaRPr lang="en-CA" sz="2400" dirty="0" smtClean="0"/>
          </a:p>
          <a:p>
            <a:r>
              <a:rPr lang="en-CA" sz="2400" dirty="0" smtClean="0"/>
              <a:t>Also, </a:t>
            </a:r>
            <a:r>
              <a:rPr lang="en-CA" sz="2400" dirty="0"/>
              <a:t>descending air </a:t>
            </a:r>
            <a:r>
              <a:rPr lang="en-CA" sz="2400" dirty="0" smtClean="0"/>
              <a:t>is compressed and thus gets </a:t>
            </a:r>
            <a:r>
              <a:rPr lang="en-CA" sz="2400" dirty="0"/>
              <a:t>warmer due </a:t>
            </a:r>
            <a:r>
              <a:rPr lang="en-CA" sz="2400" dirty="0" smtClean="0"/>
              <a:t>as it travels down </a:t>
            </a:r>
            <a:r>
              <a:rPr lang="en-CA" sz="2400" dirty="0"/>
              <a:t>the leeward side of the mountain, creating an </a:t>
            </a:r>
            <a:r>
              <a:rPr lang="en-CA" sz="2400" u="sng" dirty="0">
                <a:hlinkClick r:id="rId5" tooltip="Arid"/>
              </a:rPr>
              <a:t>arid</a:t>
            </a:r>
            <a:r>
              <a:rPr lang="en-CA" sz="2400" dirty="0"/>
              <a:t> </a:t>
            </a:r>
            <a:r>
              <a:rPr lang="en-CA" sz="2400" dirty="0" smtClean="0"/>
              <a:t>(dry and hot) region.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88668"/>
            <a:ext cx="692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in Canada, or even British Columbia, can one find rain shadows?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Somewhere Canada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Elsewhere Canada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362200"/>
          <a:ext cx="76200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  <a:gridCol w="586154"/>
              </a:tblGrid>
              <a:tr h="370840"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Jan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Feb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Apr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June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Aug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Sept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Oct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Nov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Dec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</a:rPr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4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14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4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+mn-lt"/>
                        </a:rPr>
                        <a:t>Prec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147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147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117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48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45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122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141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165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7" y="4648200"/>
          <a:ext cx="800100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  <a:gridCol w="615462"/>
              </a:tblGrid>
              <a:tr h="370840"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Jan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Feb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Apr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June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Aug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Sept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Oct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Nov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Dec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</a:rPr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-11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-4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+mn-lt"/>
                        </a:rPr>
                        <a:t>Precp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50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92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56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Anywhere Canada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Wherever Canada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438400"/>
          <a:ext cx="77724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  <a:gridCol w="597877"/>
              </a:tblGrid>
              <a:tr h="370840"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Jan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Feb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Apr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June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Aug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Sept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Oct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Nov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Dec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</a:rPr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-10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+mn-lt"/>
                        </a:rPr>
                        <a:t>Precp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78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72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72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77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78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4648200"/>
          <a:ext cx="7696195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</a:tblGrid>
              <a:tr h="370840"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Jan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Feb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Apr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May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June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July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Aug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Sept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Oct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Nov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Dec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</a:rPr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-26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-27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-24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-15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-4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-5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-13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-22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+mn-lt"/>
                        </a:rPr>
                        <a:t>Precp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19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37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58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63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52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42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31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20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653</Words>
  <Application>Microsoft Office PowerPoint</Application>
  <PresentationFormat>On-screen Show (4:3)</PresentationFormat>
  <Paragraphs>198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Geography Wrap up</vt:lpstr>
      <vt:lpstr>Climate Graph</vt:lpstr>
      <vt:lpstr>Climate Graphs</vt:lpstr>
      <vt:lpstr>Interpret the following</vt:lpstr>
      <vt:lpstr>Extension: drawing climate graphs</vt:lpstr>
      <vt:lpstr>Rain Shadows</vt:lpstr>
      <vt:lpstr>Rain shadows Cont’</vt:lpstr>
      <vt:lpstr>FOR YOUR HOMEWORK</vt:lpstr>
      <vt:lpstr>For your homework</vt:lpstr>
    </vt:vector>
  </TitlesOfParts>
  <Company>Collingwood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Wrap up</dc:title>
  <dc:creator>Computer Services</dc:creator>
  <cp:lastModifiedBy>Computer Services</cp:lastModifiedBy>
  <cp:revision>13</cp:revision>
  <dcterms:created xsi:type="dcterms:W3CDTF">2010-08-30T15:49:02Z</dcterms:created>
  <dcterms:modified xsi:type="dcterms:W3CDTF">2010-10-04T17:07:03Z</dcterms:modified>
</cp:coreProperties>
</file>