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53A4A5-CEDE-4B1E-A406-B25800A1C051}"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3A4A5-CEDE-4B1E-A406-B25800A1C051}"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3A4A5-CEDE-4B1E-A406-B25800A1C051}"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53A4A5-CEDE-4B1E-A406-B25800A1C051}"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3A4A5-CEDE-4B1E-A406-B25800A1C051}" type="datetimeFigureOut">
              <a:rPr lang="en-US" smtClean="0"/>
              <a:pPr/>
              <a:t>9/23/2010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53A4A5-CEDE-4B1E-A406-B25800A1C051}" type="datetimeFigureOut">
              <a:rPr lang="en-US" smtClean="0"/>
              <a:pPr/>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53A4A5-CEDE-4B1E-A406-B25800A1C051}" type="datetimeFigureOut">
              <a:rPr lang="en-US" smtClean="0"/>
              <a:pPr/>
              <a:t>9/23/2010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53A4A5-CEDE-4B1E-A406-B25800A1C051}" type="datetimeFigureOut">
              <a:rPr lang="en-US" smtClean="0"/>
              <a:pPr/>
              <a:t>9/23/2010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3A4A5-CEDE-4B1E-A406-B25800A1C051}" type="datetimeFigureOut">
              <a:rPr lang="en-US" smtClean="0"/>
              <a:pPr/>
              <a:t>9/23/2010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3A4A5-CEDE-4B1E-A406-B25800A1C051}" type="datetimeFigureOut">
              <a:rPr lang="en-US" smtClean="0"/>
              <a:pPr/>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3A4A5-CEDE-4B1E-A406-B25800A1C051}" type="datetimeFigureOut">
              <a:rPr lang="en-US" smtClean="0"/>
              <a:pPr/>
              <a:t>9/23/2010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2E7B9-ABC7-4033-88F1-CAA1119D63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3A4A5-CEDE-4B1E-A406-B25800A1C051}" type="datetimeFigureOut">
              <a:rPr lang="en-US" smtClean="0"/>
              <a:pPr/>
              <a:t>9/23/2010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2E7B9-ABC7-4033-88F1-CAA1119D63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ft-dP2D7QM4&amp;feature=relat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7772400" cy="1470025"/>
          </a:xfrm>
        </p:spPr>
        <p:txBody>
          <a:bodyPr/>
          <a:lstStyle/>
          <a:p>
            <a:r>
              <a:rPr lang="en-US" dirty="0" smtClean="0"/>
              <a:t>Regions of Canada</a:t>
            </a:r>
            <a:endParaRPr lang="en-US" dirty="0"/>
          </a:p>
        </p:txBody>
      </p:sp>
      <p:sp>
        <p:nvSpPr>
          <p:cNvPr id="3" name="Subtitle 2"/>
          <p:cNvSpPr>
            <a:spLocks noGrp="1"/>
          </p:cNvSpPr>
          <p:nvPr>
            <p:ph type="subTitle" idx="1"/>
          </p:nvPr>
        </p:nvSpPr>
        <p:spPr>
          <a:xfrm>
            <a:off x="914400" y="2209800"/>
            <a:ext cx="6400800" cy="1752600"/>
          </a:xfrm>
        </p:spPr>
        <p:txBody>
          <a:bodyPr/>
          <a:lstStyle/>
          <a:p>
            <a:r>
              <a:rPr lang="en-US" dirty="0" smtClean="0"/>
              <a:t>Crossroads: Chapter 6</a:t>
            </a:r>
            <a:endParaRPr lang="en-US" dirty="0"/>
          </a:p>
        </p:txBody>
      </p:sp>
      <p:sp>
        <p:nvSpPr>
          <p:cNvPr id="4" name="TextBox 3"/>
          <p:cNvSpPr txBox="1"/>
          <p:nvPr/>
        </p:nvSpPr>
        <p:spPr>
          <a:xfrm>
            <a:off x="830527" y="3733800"/>
            <a:ext cx="6865084" cy="1754326"/>
          </a:xfrm>
          <a:prstGeom prst="rect">
            <a:avLst/>
          </a:prstGeom>
          <a:noFill/>
        </p:spPr>
        <p:txBody>
          <a:bodyPr wrap="none" rtlCol="0">
            <a:spAutoFit/>
          </a:bodyPr>
          <a:lstStyle/>
          <a:p>
            <a:r>
              <a:rPr lang="en-US" dirty="0" smtClean="0"/>
              <a:t>Learning Intentions:</a:t>
            </a:r>
          </a:p>
          <a:p>
            <a:pPr marL="342900" indent="-342900">
              <a:buFont typeface="+mj-lt"/>
              <a:buAutoNum type="arabicPeriod"/>
            </a:pPr>
            <a:r>
              <a:rPr lang="en-US" dirty="0" smtClean="0"/>
              <a:t>Understand what is meant by “region” in geographic terminology</a:t>
            </a:r>
          </a:p>
          <a:p>
            <a:pPr marL="342900" indent="-342900">
              <a:buFont typeface="+mj-lt"/>
              <a:buAutoNum type="arabicPeriod"/>
            </a:pPr>
            <a:r>
              <a:rPr lang="en-US" dirty="0" smtClean="0"/>
              <a:t>Understand the mechanisms that create distinct geographic regions</a:t>
            </a:r>
          </a:p>
          <a:p>
            <a:pPr marL="342900" indent="-342900">
              <a:buFont typeface="+mj-lt"/>
              <a:buAutoNum type="arabicPeriod"/>
            </a:pPr>
            <a:r>
              <a:rPr lang="en-US" dirty="0" smtClean="0"/>
              <a:t>Know the 4 characteristics that can define a geographic region</a:t>
            </a:r>
          </a:p>
          <a:p>
            <a:pPr marL="342900" indent="-342900">
              <a:buFont typeface="+mj-lt"/>
              <a:buAutoNum type="arabicPeriod"/>
            </a:pPr>
            <a:endParaRPr lang="en-US" dirty="0" smtClean="0"/>
          </a:p>
          <a:p>
            <a:pPr marL="342900" indent="-342900">
              <a:buFont typeface="+mj-lt"/>
              <a:buAutoNum type="arabicPeriod"/>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Classwork</a:t>
            </a:r>
            <a:r>
              <a:rPr lang="en-US" dirty="0" smtClean="0"/>
              <a:t>/Homework</a:t>
            </a:r>
            <a:endParaRPr lang="en-US" dirty="0"/>
          </a:p>
        </p:txBody>
      </p:sp>
      <p:sp>
        <p:nvSpPr>
          <p:cNvPr id="3" name="Content Placeholder 2"/>
          <p:cNvSpPr>
            <a:spLocks noGrp="1"/>
          </p:cNvSpPr>
          <p:nvPr>
            <p:ph idx="1"/>
          </p:nvPr>
        </p:nvSpPr>
        <p:spPr/>
        <p:txBody>
          <a:bodyPr/>
          <a:lstStyle/>
          <a:p>
            <a:r>
              <a:rPr lang="en-US" dirty="0" smtClean="0"/>
              <a:t>Terminology</a:t>
            </a:r>
          </a:p>
          <a:p>
            <a:r>
              <a:rPr lang="en-US" dirty="0" smtClean="0"/>
              <a:t>Complete the handout of vocabulary words using Chapter 6 of Crossroads.</a:t>
            </a:r>
          </a:p>
          <a:p>
            <a:endParaRPr lang="en-US" dirty="0"/>
          </a:p>
          <a:p>
            <a:r>
              <a:rPr lang="en-US" dirty="0" smtClean="0"/>
              <a:t>Next Class – the regions of Canada in Depth and Climate graphs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Introduction to Regional Geography</a:t>
            </a:r>
            <a:endParaRPr lang="en-US" dirty="0"/>
          </a:p>
        </p:txBody>
      </p:sp>
      <p:sp>
        <p:nvSpPr>
          <p:cNvPr id="3" name="Content Placeholder 2"/>
          <p:cNvSpPr>
            <a:spLocks noGrp="1"/>
          </p:cNvSpPr>
          <p:nvPr>
            <p:ph idx="1"/>
          </p:nvPr>
        </p:nvSpPr>
        <p:spPr>
          <a:xfrm>
            <a:off x="457200" y="1143001"/>
            <a:ext cx="8229600" cy="2514600"/>
          </a:xfrm>
        </p:spPr>
        <p:txBody>
          <a:bodyPr/>
          <a:lstStyle/>
          <a:p>
            <a:pPr>
              <a:buNone/>
            </a:pPr>
            <a:r>
              <a:rPr lang="en-US" dirty="0" smtClean="0"/>
              <a:t>A) What is a </a:t>
            </a:r>
            <a:r>
              <a:rPr lang="en-US" i="1" dirty="0" smtClean="0"/>
              <a:t>Region?</a:t>
            </a:r>
          </a:p>
          <a:p>
            <a:pPr lvl="1">
              <a:buNone/>
            </a:pPr>
            <a:r>
              <a:rPr lang="en-US" i="1" dirty="0" smtClean="0"/>
              <a:t>1. A part of the world that is joined together by a t least 1 unifying characteristic</a:t>
            </a:r>
          </a:p>
          <a:p>
            <a:pPr lvl="1">
              <a:buNone/>
            </a:pPr>
            <a:r>
              <a:rPr lang="en-US" i="1" dirty="0" smtClean="0"/>
              <a:t>2. All regions have these 3 things: area, location, and boundaries</a:t>
            </a:r>
          </a:p>
        </p:txBody>
      </p:sp>
      <p:sp>
        <p:nvSpPr>
          <p:cNvPr id="4" name="TextBox 3"/>
          <p:cNvSpPr txBox="1"/>
          <p:nvPr/>
        </p:nvSpPr>
        <p:spPr>
          <a:xfrm>
            <a:off x="609600" y="3962400"/>
            <a:ext cx="8440772" cy="2677656"/>
          </a:xfrm>
          <a:prstGeom prst="rect">
            <a:avLst/>
          </a:prstGeom>
          <a:noFill/>
        </p:spPr>
        <p:txBody>
          <a:bodyPr wrap="square" rtlCol="0">
            <a:spAutoFit/>
          </a:bodyPr>
          <a:lstStyle/>
          <a:p>
            <a:r>
              <a:rPr lang="en-US" sz="2800" dirty="0" smtClean="0"/>
              <a:t>B) Types of regions:</a:t>
            </a:r>
          </a:p>
          <a:p>
            <a:r>
              <a:rPr lang="en-US" sz="2800" dirty="0"/>
              <a:t> </a:t>
            </a:r>
            <a:r>
              <a:rPr lang="en-US" sz="2800" dirty="0" smtClean="0"/>
              <a:t>	1. Political </a:t>
            </a:r>
          </a:p>
          <a:p>
            <a:r>
              <a:rPr lang="en-US" sz="2800" dirty="0"/>
              <a:t>	</a:t>
            </a:r>
            <a:r>
              <a:rPr lang="en-US" sz="2800" dirty="0" smtClean="0"/>
              <a:t>2. Geographic (physical features such as topography, climate, soils, vegetation)</a:t>
            </a:r>
          </a:p>
          <a:p>
            <a:r>
              <a:rPr lang="en-US" sz="2800" dirty="0"/>
              <a:t>	</a:t>
            </a:r>
            <a:r>
              <a:rPr lang="en-US" sz="2800" dirty="0" smtClean="0"/>
              <a:t>3. Cultural (language, religion)</a:t>
            </a:r>
          </a:p>
          <a:p>
            <a:r>
              <a:rPr lang="en-US" sz="2800" i="1" dirty="0" smtClean="0"/>
              <a:t>We will be studying the physical regions of Canada.</a:t>
            </a:r>
            <a:endParaRPr lang="en-US" sz="28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chor="t">
            <a:normAutofit/>
          </a:bodyPr>
          <a:lstStyle/>
          <a:p>
            <a:pPr algn="r"/>
            <a:r>
              <a:rPr lang="en-US" sz="2400" dirty="0" smtClean="0"/>
              <a:t>Introduction to Regional Geography</a:t>
            </a:r>
            <a:endParaRPr lang="en-US" sz="2400" dirty="0"/>
          </a:p>
        </p:txBody>
      </p:sp>
      <p:sp>
        <p:nvSpPr>
          <p:cNvPr id="3" name="Content Placeholder 2"/>
          <p:cNvSpPr>
            <a:spLocks noGrp="1"/>
          </p:cNvSpPr>
          <p:nvPr>
            <p:ph idx="1"/>
          </p:nvPr>
        </p:nvSpPr>
        <p:spPr>
          <a:xfrm>
            <a:off x="457200" y="762000"/>
            <a:ext cx="8229600" cy="5364163"/>
          </a:xfrm>
        </p:spPr>
        <p:txBody>
          <a:bodyPr>
            <a:normAutofit fontScale="77500" lnSpcReduction="20000"/>
          </a:bodyPr>
          <a:lstStyle/>
          <a:p>
            <a:pPr>
              <a:buNone/>
            </a:pPr>
            <a:r>
              <a:rPr lang="en-US" dirty="0" smtClean="0"/>
              <a:t>C) How do physical regions develop?</a:t>
            </a:r>
          </a:p>
          <a:p>
            <a:pPr marL="514350" indent="-514350">
              <a:buAutoNum type="arabicPeriod"/>
            </a:pPr>
            <a:r>
              <a:rPr lang="en-US" u="sng" dirty="0" smtClean="0"/>
              <a:t>Plate tectonics</a:t>
            </a:r>
          </a:p>
          <a:p>
            <a:pPr marL="514350" indent="-514350">
              <a:buNone/>
            </a:pPr>
            <a:r>
              <a:rPr lang="en-US" dirty="0" smtClean="0"/>
              <a:t>	a. Plates of the Earth’s crust resulted from the breakup of Pangaea. </a:t>
            </a:r>
          </a:p>
          <a:p>
            <a:pPr marL="514350" indent="-514350">
              <a:buNone/>
            </a:pPr>
            <a:r>
              <a:rPr lang="en-US" sz="2100" dirty="0" smtClean="0">
                <a:hlinkClick r:id="rId2"/>
              </a:rPr>
              <a:t>http://www.youtube.com/watch?v=ft-dP2D7QM4&amp;feature=related</a:t>
            </a:r>
            <a:endParaRPr lang="en-US" sz="2100" dirty="0" smtClean="0"/>
          </a:p>
          <a:p>
            <a:pPr marL="514350" indent="-514350">
              <a:buNone/>
            </a:pPr>
            <a:r>
              <a:rPr lang="en-US" dirty="0"/>
              <a:t>	</a:t>
            </a:r>
            <a:r>
              <a:rPr lang="en-US" dirty="0" smtClean="0"/>
              <a:t>b. Plates move because of the composition of the earth. They move at the same rate as our finger nails grow!</a:t>
            </a:r>
          </a:p>
          <a:p>
            <a:pPr marL="514350" indent="-514350">
              <a:buNone/>
            </a:pPr>
            <a:r>
              <a:rPr lang="en-US" dirty="0"/>
              <a:t>	</a:t>
            </a:r>
            <a:r>
              <a:rPr lang="en-US" dirty="0" smtClean="0"/>
              <a:t>c. The edges of these plates, where they move against each other, are sites of intense geologic activity, such as earthquakes, volcanoes, and mountain building. The Rocky Mountains, for example, are fold mountains that formed from layers of the crust being pushed together and crumpled over millions of years</a:t>
            </a:r>
          </a:p>
          <a:p>
            <a:pPr marL="514350" indent="-514350">
              <a:buNone/>
            </a:pPr>
            <a:r>
              <a:rPr lang="en-US" dirty="0"/>
              <a:t>	</a:t>
            </a:r>
            <a:r>
              <a:rPr lang="en-US" dirty="0" smtClean="0"/>
              <a:t>d. See p. 161 of Crossroads for details &amp; vocabulary.</a:t>
            </a:r>
          </a:p>
          <a:p>
            <a:pPr marL="514350" indent="-514350">
              <a:buAutoNum type="arabicPeriod"/>
            </a:pPr>
            <a:endParaRPr lang="en-US" dirty="0"/>
          </a:p>
          <a:p>
            <a:pPr marL="914400" lvl="1" indent="-514350">
              <a:buAutoNum type="arabicPeriod"/>
            </a:pPr>
            <a:endParaRPr lang="en-US"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chor="t">
            <a:normAutofit/>
          </a:bodyPr>
          <a:lstStyle/>
          <a:p>
            <a:pPr algn="r"/>
            <a:r>
              <a:rPr lang="en-US" sz="2400" dirty="0" smtClean="0"/>
              <a:t>Introduction to Regional Geography Continued…</a:t>
            </a:r>
            <a:endParaRPr lang="en-US" sz="2400" dirty="0"/>
          </a:p>
        </p:txBody>
      </p:sp>
      <p:sp>
        <p:nvSpPr>
          <p:cNvPr id="3" name="Content Placeholder 2"/>
          <p:cNvSpPr>
            <a:spLocks noGrp="1"/>
          </p:cNvSpPr>
          <p:nvPr>
            <p:ph idx="1"/>
          </p:nvPr>
        </p:nvSpPr>
        <p:spPr>
          <a:xfrm>
            <a:off x="457200" y="838200"/>
            <a:ext cx="8229600" cy="5287963"/>
          </a:xfrm>
        </p:spPr>
        <p:txBody>
          <a:bodyPr>
            <a:normAutofit fontScale="77500" lnSpcReduction="20000"/>
          </a:bodyPr>
          <a:lstStyle/>
          <a:p>
            <a:pPr>
              <a:buNone/>
            </a:pPr>
            <a:r>
              <a:rPr lang="en-US" dirty="0" smtClean="0"/>
              <a:t>2. </a:t>
            </a:r>
            <a:r>
              <a:rPr lang="en-US" dirty="0" err="1" smtClean="0"/>
              <a:t>Glaciation</a:t>
            </a:r>
            <a:r>
              <a:rPr lang="en-US" dirty="0" smtClean="0"/>
              <a:t> during the ice ages</a:t>
            </a:r>
          </a:p>
          <a:p>
            <a:pPr marL="514350" indent="-514350">
              <a:buFont typeface="+mj-lt"/>
              <a:buAutoNum type="alphaLcPeriod"/>
            </a:pPr>
            <a:r>
              <a:rPr lang="en-US" dirty="0" err="1" smtClean="0"/>
              <a:t>Glaciation</a:t>
            </a:r>
            <a:r>
              <a:rPr lang="en-US" dirty="0" smtClean="0"/>
              <a:t> is a phenomenon in which massive ice sheets formed in the Arctic and Antarctic advanced toward, and retreated from, the Equator.</a:t>
            </a:r>
          </a:p>
          <a:p>
            <a:pPr marL="514350" indent="-514350">
              <a:buFont typeface="+mj-lt"/>
              <a:buAutoNum type="alphaLcPeriod"/>
            </a:pPr>
            <a:r>
              <a:rPr lang="en-US" dirty="0" smtClean="0"/>
              <a:t>Glaciations were characterized by cool, wet climates and thick ice sheets extending from each pole.</a:t>
            </a:r>
          </a:p>
          <a:p>
            <a:pPr marL="514350" indent="-514350">
              <a:buFont typeface="+mj-lt"/>
              <a:buAutoNum type="alphaLcPeriod"/>
            </a:pPr>
            <a:r>
              <a:rPr lang="en-US" dirty="0" smtClean="0"/>
              <a:t>When ice sheets began to melt at the end of the last ice age, about 12,000 years ago, some of the melt water became lakes; Lake Agassiz, for example, covered much of the southern prairies. The Canadian Shield was scraped by large ice sheets, leaving only a thin layer of soil. As glaciers retreat, the also leave debris in the form of hills</a:t>
            </a:r>
          </a:p>
          <a:p>
            <a:pPr marL="514350" indent="-514350">
              <a:buFont typeface="+mj-lt"/>
              <a:buAutoNum type="alphaLcPeriod"/>
            </a:pPr>
            <a:r>
              <a:rPr lang="en-US" dirty="0" smtClean="0"/>
              <a:t>See p. 162 of Crossroads for an explanation of how </a:t>
            </a:r>
            <a:r>
              <a:rPr lang="en-US" dirty="0" err="1" smtClean="0"/>
              <a:t>glaciation</a:t>
            </a:r>
            <a:r>
              <a:rPr lang="en-US" dirty="0" smtClean="0"/>
              <a:t> affects landscapes.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r"/>
            <a:r>
              <a:rPr lang="en-US" sz="2400" dirty="0" smtClean="0"/>
              <a:t>Introduction to Regional Geography Continued…</a:t>
            </a:r>
            <a:endParaRPr lang="en-US" sz="2400" dirty="0"/>
          </a:p>
        </p:txBody>
      </p:sp>
      <p:sp>
        <p:nvSpPr>
          <p:cNvPr id="8" name="Text Placeholder 7"/>
          <p:cNvSpPr>
            <a:spLocks noGrp="1"/>
          </p:cNvSpPr>
          <p:nvPr>
            <p:ph type="body" idx="1"/>
          </p:nvPr>
        </p:nvSpPr>
        <p:spPr>
          <a:xfrm>
            <a:off x="457200" y="914401"/>
            <a:ext cx="4040188" cy="990600"/>
          </a:xfrm>
        </p:spPr>
        <p:txBody>
          <a:bodyPr>
            <a:normAutofit fontScale="92500" lnSpcReduction="20000"/>
          </a:bodyPr>
          <a:lstStyle/>
          <a:p>
            <a:r>
              <a:rPr lang="en-US" dirty="0" smtClean="0"/>
              <a:t>These are renderings of what the Earth looked like during the last ice age</a:t>
            </a:r>
            <a:endParaRPr lang="en-US" dirty="0"/>
          </a:p>
        </p:txBody>
      </p:sp>
      <p:pic>
        <p:nvPicPr>
          <p:cNvPr id="1026" name="Picture 2"/>
          <p:cNvPicPr>
            <a:picLocks noGrp="1" noChangeAspect="1" noChangeArrowheads="1"/>
          </p:cNvPicPr>
          <p:nvPr>
            <p:ph sz="half" idx="2"/>
          </p:nvPr>
        </p:nvPicPr>
        <p:blipFill>
          <a:blip r:embed="rId2" cstate="print"/>
          <a:stretch>
            <a:fillRect/>
          </a:stretch>
        </p:blipFill>
        <p:spPr bwMode="auto">
          <a:xfrm>
            <a:off x="501650" y="2174875"/>
            <a:ext cx="3951288" cy="3951288"/>
          </a:xfrm>
          <a:prstGeom prst="rect">
            <a:avLst/>
          </a:prstGeom>
          <a:noFill/>
          <a:ln w="9525">
            <a:noFill/>
            <a:miter lim="800000"/>
            <a:headEnd/>
            <a:tailEnd/>
          </a:ln>
          <a:effectLst/>
        </p:spPr>
      </p:pic>
      <p:sp>
        <p:nvSpPr>
          <p:cNvPr id="9" name="Text Placeholder 8"/>
          <p:cNvSpPr>
            <a:spLocks noGrp="1"/>
          </p:cNvSpPr>
          <p:nvPr>
            <p:ph type="body" sz="quarter" idx="3"/>
          </p:nvPr>
        </p:nvSpPr>
        <p:spPr>
          <a:xfrm>
            <a:off x="4645025" y="1066801"/>
            <a:ext cx="4041775" cy="838200"/>
          </a:xfrm>
        </p:spPr>
        <p:txBody>
          <a:bodyPr anchor="b">
            <a:noAutofit/>
          </a:bodyPr>
          <a:lstStyle/>
          <a:p>
            <a:r>
              <a:rPr lang="en-US" sz="2000" dirty="0" smtClean="0"/>
              <a:t>As you can see, Europe and North America are  almost completely covered in ice.</a:t>
            </a:r>
            <a:endParaRPr lang="en-US" sz="2000" dirty="0"/>
          </a:p>
        </p:txBody>
      </p:sp>
      <p:pic>
        <p:nvPicPr>
          <p:cNvPr id="1027" name="Picture 3"/>
          <p:cNvPicPr>
            <a:picLocks noGrp="1" noChangeAspect="1" noChangeArrowheads="1"/>
          </p:cNvPicPr>
          <p:nvPr>
            <p:ph sz="quarter" idx="4"/>
          </p:nvPr>
        </p:nvPicPr>
        <p:blipFill>
          <a:blip r:embed="rId3" cstate="print"/>
          <a:srcRect/>
          <a:stretch>
            <a:fillRect/>
          </a:stretch>
        </p:blipFill>
        <p:spPr bwMode="auto">
          <a:xfrm>
            <a:off x="4760912" y="2209800"/>
            <a:ext cx="4078288" cy="3886200"/>
          </a:xfrm>
          <a:prstGeom prst="rect">
            <a:avLst/>
          </a:prstGeom>
          <a:noFill/>
          <a:ln w="9525">
            <a:noFill/>
            <a:miter lim="800000"/>
            <a:headEnd/>
            <a:tailEnd/>
          </a:ln>
          <a:effectLst/>
        </p:spPr>
      </p:pic>
      <p:sp>
        <p:nvSpPr>
          <p:cNvPr id="7" name="TextBox 6"/>
          <p:cNvSpPr txBox="1"/>
          <p:nvPr/>
        </p:nvSpPr>
        <p:spPr>
          <a:xfrm>
            <a:off x="533400" y="6248400"/>
            <a:ext cx="8656922" cy="646331"/>
          </a:xfrm>
          <a:prstGeom prst="rect">
            <a:avLst/>
          </a:prstGeom>
          <a:noFill/>
        </p:spPr>
        <p:txBody>
          <a:bodyPr wrap="none" rtlCol="0">
            <a:spAutoFit/>
          </a:bodyPr>
          <a:lstStyle/>
          <a:p>
            <a:r>
              <a:rPr lang="en-US" dirty="0" smtClean="0"/>
              <a:t>Where would all the water come from to make these glaciers?  What might happen to the </a:t>
            </a:r>
          </a:p>
          <a:p>
            <a:r>
              <a:rPr lang="en-US" dirty="0" smtClean="0"/>
              <a:t>shape of the continents?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chor="t">
            <a:normAutofit/>
          </a:bodyPr>
          <a:lstStyle/>
          <a:p>
            <a:pPr algn="r"/>
            <a:r>
              <a:rPr lang="en-US" sz="2400" dirty="0" smtClean="0"/>
              <a:t>Introduction to Regional Geography Continued…</a:t>
            </a:r>
            <a:endParaRPr lang="en-US" sz="2400" dirty="0"/>
          </a:p>
        </p:txBody>
      </p:sp>
      <p:sp>
        <p:nvSpPr>
          <p:cNvPr id="3" name="Content Placeholder 2"/>
          <p:cNvSpPr>
            <a:spLocks noGrp="1"/>
          </p:cNvSpPr>
          <p:nvPr>
            <p:ph idx="1"/>
          </p:nvPr>
        </p:nvSpPr>
        <p:spPr>
          <a:xfrm>
            <a:off x="457200" y="838200"/>
            <a:ext cx="3124200" cy="5287963"/>
          </a:xfrm>
        </p:spPr>
        <p:txBody>
          <a:bodyPr>
            <a:normAutofit/>
          </a:bodyPr>
          <a:lstStyle/>
          <a:p>
            <a:pPr>
              <a:buNone/>
            </a:pPr>
            <a:r>
              <a:rPr lang="en-US" sz="2400" dirty="0" smtClean="0"/>
              <a:t>These are photos of  Grinnell Glacier in Glacier National Park, Montana, USA </a:t>
            </a:r>
          </a:p>
          <a:p>
            <a:pPr>
              <a:buNone/>
            </a:pPr>
            <a:endParaRPr lang="en-US" sz="2400" dirty="0" smtClean="0"/>
          </a:p>
          <a:p>
            <a:pPr>
              <a:buNone/>
            </a:pPr>
            <a:endParaRPr lang="en-US" sz="2400" dirty="0"/>
          </a:p>
          <a:p>
            <a:pPr>
              <a:buNone/>
            </a:pPr>
            <a:endParaRPr lang="en-US" sz="2400" dirty="0" smtClean="0"/>
          </a:p>
          <a:p>
            <a:pPr>
              <a:buNone/>
            </a:pPr>
            <a:endParaRPr lang="en-US" sz="2400" dirty="0"/>
          </a:p>
          <a:p>
            <a:pPr>
              <a:buNone/>
            </a:pPr>
            <a:r>
              <a:rPr lang="en-US" sz="2400" dirty="0" smtClean="0"/>
              <a:t>What do you notice between the 1940s photo and the one taken in 2006?</a:t>
            </a:r>
          </a:p>
          <a:p>
            <a:pPr>
              <a:buNone/>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581400" y="773684"/>
            <a:ext cx="4419600" cy="6084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761694" y="2209800"/>
            <a:ext cx="5087032" cy="4429125"/>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639762"/>
          </a:xfrm>
        </p:spPr>
        <p:txBody>
          <a:bodyPr anchor="t">
            <a:normAutofit/>
          </a:bodyPr>
          <a:lstStyle/>
          <a:p>
            <a:pPr algn="r"/>
            <a:r>
              <a:rPr lang="en-US" sz="2400" dirty="0" smtClean="0"/>
              <a:t>Introduction to Regional Geography Continued…</a:t>
            </a:r>
            <a:endParaRPr lang="en-US" sz="2400" dirty="0"/>
          </a:p>
        </p:txBody>
      </p:sp>
      <p:sp>
        <p:nvSpPr>
          <p:cNvPr id="3" name="Content Placeholder 2"/>
          <p:cNvSpPr>
            <a:spLocks noGrp="1"/>
          </p:cNvSpPr>
          <p:nvPr>
            <p:ph idx="1"/>
          </p:nvPr>
        </p:nvSpPr>
        <p:spPr>
          <a:xfrm>
            <a:off x="457200" y="838200"/>
            <a:ext cx="3810000" cy="4038599"/>
          </a:xfrm>
        </p:spPr>
        <p:txBody>
          <a:bodyPr>
            <a:normAutofit fontScale="85000" lnSpcReduction="20000"/>
          </a:bodyPr>
          <a:lstStyle/>
          <a:p>
            <a:pPr>
              <a:buNone/>
            </a:pPr>
            <a:r>
              <a:rPr lang="en-US" dirty="0" smtClean="0"/>
              <a:t>3. Climate</a:t>
            </a:r>
          </a:p>
          <a:p>
            <a:pPr>
              <a:buNone/>
            </a:pPr>
            <a:r>
              <a:rPr lang="en-US" dirty="0"/>
              <a:t> </a:t>
            </a:r>
            <a:r>
              <a:rPr lang="en-US" dirty="0" smtClean="0"/>
              <a:t>A region’s climate is determined by its relative location to the poles and/or the equator. Climate regions are typically warmer the closer they are to the equator, and colder the closer to the poles.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581400" y="2317172"/>
            <a:ext cx="5257800" cy="4540828"/>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639762"/>
          </a:xfrm>
        </p:spPr>
        <p:txBody>
          <a:bodyPr anchor="t">
            <a:normAutofit/>
          </a:bodyPr>
          <a:lstStyle/>
          <a:p>
            <a:pPr algn="r"/>
            <a:r>
              <a:rPr lang="en-US" sz="2400" dirty="0" smtClean="0"/>
              <a:t>Introduction to Regional Geography Continued…</a:t>
            </a:r>
            <a:endParaRPr lang="en-US" sz="2400" dirty="0"/>
          </a:p>
        </p:txBody>
      </p:sp>
      <p:sp>
        <p:nvSpPr>
          <p:cNvPr id="3" name="Content Placeholder 2"/>
          <p:cNvSpPr>
            <a:spLocks noGrp="1"/>
          </p:cNvSpPr>
          <p:nvPr>
            <p:ph idx="1"/>
          </p:nvPr>
        </p:nvSpPr>
        <p:spPr>
          <a:xfrm>
            <a:off x="457200" y="838200"/>
            <a:ext cx="8382000" cy="2286000"/>
          </a:xfrm>
        </p:spPr>
        <p:txBody>
          <a:bodyPr>
            <a:normAutofit/>
          </a:bodyPr>
          <a:lstStyle/>
          <a:p>
            <a:pPr>
              <a:buNone/>
            </a:pPr>
            <a:r>
              <a:rPr lang="en-US" sz="2000" dirty="0" smtClean="0"/>
              <a:t>4. Topography</a:t>
            </a:r>
          </a:p>
          <a:p>
            <a:pPr marL="514350" indent="-514350">
              <a:buAutoNum type="alphaLcPeriod"/>
            </a:pPr>
            <a:r>
              <a:rPr lang="en-US" sz="2000" dirty="0" smtClean="0"/>
              <a:t>Refers to the shape of the land.</a:t>
            </a:r>
          </a:p>
          <a:p>
            <a:pPr marL="514350" indent="-514350">
              <a:buAutoNum type="alphaLcPeriod"/>
            </a:pPr>
            <a:r>
              <a:rPr lang="en-US" sz="2000" dirty="0" smtClean="0"/>
              <a:t>This is usually expressed in terms of elevation, slope, and orientation of physical features such as mountain ranges, rivers, valleys, plateaus, escarpments, </a:t>
            </a:r>
            <a:r>
              <a:rPr lang="en-US" sz="2000" dirty="0" err="1" smtClean="0"/>
              <a:t>tc</a:t>
            </a:r>
            <a:r>
              <a:rPr lang="en-US" sz="2000" dirty="0" smtClean="0"/>
              <a:t>. </a:t>
            </a:r>
          </a:p>
          <a:p>
            <a:pPr marL="514350" indent="-514350">
              <a:buAutoNum type="alphaLcPeriod"/>
            </a:pPr>
            <a:r>
              <a:rPr lang="en-US" sz="2000" dirty="0" smtClean="0"/>
              <a:t>See Crossroads p. 162</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lum bright="37000"/>
          </a:blip>
          <a:srcRect/>
          <a:stretch>
            <a:fillRect/>
          </a:stretch>
        </p:blipFill>
        <p:spPr bwMode="auto">
          <a:xfrm>
            <a:off x="304800" y="152400"/>
            <a:ext cx="8458200" cy="654100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Physical Regions of Canada</a:t>
            </a:r>
            <a:endParaRPr lang="en-US" dirty="0"/>
          </a:p>
        </p:txBody>
      </p:sp>
      <p:sp>
        <p:nvSpPr>
          <p:cNvPr id="3" name="Content Placeholder 2"/>
          <p:cNvSpPr>
            <a:spLocks noGrp="1"/>
          </p:cNvSpPr>
          <p:nvPr>
            <p:ph idx="1"/>
          </p:nvPr>
        </p:nvSpPr>
        <p:spPr>
          <a:xfrm>
            <a:off x="533400" y="1828800"/>
            <a:ext cx="4648200" cy="4525963"/>
          </a:xfrm>
        </p:spPr>
        <p:txBody>
          <a:bodyPr>
            <a:normAutofit fontScale="92500" lnSpcReduction="10000"/>
          </a:bodyPr>
          <a:lstStyle/>
          <a:p>
            <a:pPr marL="514350" indent="-514350">
              <a:buFont typeface="+mj-lt"/>
              <a:buAutoNum type="alphaLcPeriod"/>
            </a:pPr>
            <a:r>
              <a:rPr lang="en-US" b="1" dirty="0" smtClean="0"/>
              <a:t>Appalachian Region</a:t>
            </a:r>
          </a:p>
          <a:p>
            <a:pPr marL="514350" indent="-514350">
              <a:buFont typeface="+mj-lt"/>
              <a:buAutoNum type="alphaLcPeriod"/>
            </a:pPr>
            <a:r>
              <a:rPr lang="en-US" b="1" dirty="0" smtClean="0"/>
              <a:t>Coastal Plains</a:t>
            </a:r>
          </a:p>
          <a:p>
            <a:pPr marL="514350" indent="-514350">
              <a:buFont typeface="+mj-lt"/>
              <a:buAutoNum type="alphaLcPeriod"/>
            </a:pPr>
            <a:r>
              <a:rPr lang="en-US" b="1" dirty="0" smtClean="0"/>
              <a:t>Great Lakes-St. Lawrence Lowlands</a:t>
            </a:r>
          </a:p>
          <a:p>
            <a:pPr marL="514350" indent="-514350">
              <a:buFont typeface="+mj-lt"/>
              <a:buAutoNum type="alphaLcPeriod"/>
            </a:pPr>
            <a:r>
              <a:rPr lang="en-US" b="1" dirty="0" smtClean="0"/>
              <a:t>Interior Plains</a:t>
            </a:r>
          </a:p>
          <a:p>
            <a:pPr marL="514350" indent="-514350">
              <a:buFont typeface="+mj-lt"/>
              <a:buAutoNum type="alphaLcPeriod"/>
            </a:pPr>
            <a:r>
              <a:rPr lang="en-US" b="1" dirty="0" smtClean="0"/>
              <a:t>Canadian Shield</a:t>
            </a:r>
          </a:p>
          <a:p>
            <a:pPr marL="514350" indent="-514350">
              <a:buFont typeface="+mj-lt"/>
              <a:buAutoNum type="alphaLcPeriod"/>
            </a:pPr>
            <a:r>
              <a:rPr lang="en-US" b="1" dirty="0" smtClean="0"/>
              <a:t>Western Cordillera</a:t>
            </a:r>
          </a:p>
          <a:p>
            <a:pPr marL="514350" indent="-514350">
              <a:buFont typeface="+mj-lt"/>
              <a:buAutoNum type="alphaLcPeriod"/>
            </a:pPr>
            <a:r>
              <a:rPr lang="en-US" b="1" dirty="0" smtClean="0"/>
              <a:t>Intermountain Region</a:t>
            </a:r>
          </a:p>
          <a:p>
            <a:pPr marL="514350" indent="-514350">
              <a:buFont typeface="+mj-lt"/>
              <a:buAutoNum type="alphaLcPeriod"/>
            </a:pPr>
            <a:r>
              <a:rPr lang="en-US" b="1" dirty="0" smtClean="0"/>
              <a:t>The Arctic</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488</Words>
  <Application>Microsoft Office PowerPoint</Application>
  <PresentationFormat>On-screen Show (4:3)</PresentationFormat>
  <Paragraphs>63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Regions of Canada</vt:lpstr>
      <vt:lpstr>Introduction to Regional Geography</vt:lpstr>
      <vt:lpstr>Introduction to Regional Geography</vt:lpstr>
      <vt:lpstr>Introduction to Regional Geography Continued…</vt:lpstr>
      <vt:lpstr>Introduction to Regional Geography Continued…</vt:lpstr>
      <vt:lpstr>Introduction to Regional Geography Continued…</vt:lpstr>
      <vt:lpstr>Introduction to Regional Geography Continued…</vt:lpstr>
      <vt:lpstr>Introduction to Regional Geography Continued…</vt:lpstr>
      <vt:lpstr>Physical Regions of Canada</vt:lpstr>
      <vt:lpstr>Classwork/Homework</vt:lpstr>
    </vt:vector>
  </TitlesOfParts>
  <Company>Collingwood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Regions of Canada</dc:title>
  <dc:creator>Computer Services</dc:creator>
  <cp:lastModifiedBy>Computer Services</cp:lastModifiedBy>
  <cp:revision>12</cp:revision>
  <dcterms:created xsi:type="dcterms:W3CDTF">2010-08-26T20:48:26Z</dcterms:created>
  <dcterms:modified xsi:type="dcterms:W3CDTF">2010-09-23T19:41:54Z</dcterms:modified>
</cp:coreProperties>
</file>