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1:10.502"/>
    </inkml:context>
    <inkml:brush xml:id="br0">
      <inkml:brushProperty name="width" value="0.03528" units="cm"/>
      <inkml:brushProperty name="height" value="0.03528" units="cm"/>
      <inkml:brushProperty name="color" value="#3366FF"/>
      <inkml:brushProperty name="fitToCurve" value="1"/>
      <inkml:brushProperty name="ignorePressure" value="1"/>
    </inkml:brush>
  </inkml:definitions>
  <inkml:trace contextRef="#ctx0" brushRef="#br0">0 469 8,'0'0'16,"-10"-15"-4,10 15 4,0 0-8,0 0 0,9-19-4,-9 19-4,0 0 4,14-19-4,-14 19 0,10-16 4,-10 16-4,7-15 0,-7 15 8,0 0-8,17-21 4,-17 21-4,14-15 0,-14 15 4,20-14-4,-20 14 0,19-15 8,-19 15-8,19-18 0,-19 18 4,17-22-4,-17 22 0,20-22 0,-20 22 0,22-21 0,-22 21 4,23-21-4,-23 21 0,23-14 0,-23 14 0,22-12 0,-22 12 0,30-10 0,-30 10 0,28-10 0,-13 3 0,3-2 0,1 4 8,2-2-8,-4 0 0,-1-1 0,3 3 4,0-2 4,1 7-8,-5-9 0,4 4 4,1 0 0,-1 0-4,-2-1 4,-1 1 1,1-2-5,1 2 4,1-2 0,-2 0-4,3 1 4,-1-1-4,2 2 0,0-1 0,-2 6 4,0-8-4,2 8-4,-4-7 4,2 7 0,-3 0 4,0 0-4,-1-5 0,3 5 0,-2 0 0,-1 0 0,-15 0 4,28-7-4,-12 7 4,1 0-4,1-5 4,-1 5-4,1 0 4,-3 0-4,8 0 8,-6-5-8,1 5 0,-18 0 0,29 0 0,-29 0 4,30 0-4,-30 0 4,24 0-4,-24 0 8,28 0-4,-28 0-4,28 0 4,-28 0 0,30 0-4,-30 0 0,26 0 0,-26 0 0,26 0 8,-26 0-8,26 5 4,-26-5-4,28 7 0,-10-7 4,-3 6-4,1 1 8,0-7-8,1 9 0,-1-9 0,3 7 4,0-7-4,-1 5 4,3-5-4,1 0 0,-1 0 4,2 5-4,3-5 4,-3 0-4,-3 5 4,5-5-4,-4 7 4,3-7 4,-3 0-8,4 7 0,-3-7 4,3 7-4,-1-7 4,2 7-4,-1-7 0,2 8 0,0-8 4,-1 7-4,-4-7 0,1 6 0,-2-6 4,-2 0-4,0 5 5,1-5-5,0 0 4,1 7 0,7-7 0,-3 5-4,4-5 4,-3 8-4,2-8 8,-2 9-4,1-4-4,-5-5 4,3 5 4,-3-5-4,3 5 0,-1-5 0,1 0 0,1 0 0,0 6 4,2-6-8,1 6 4,1 0-4,-4 1 0,0-1 0,2 1 0,-5-2 0,1 1-4,1-6 8,-4 10-4,3-10 0,-3 10 0,2-10 0,-1 9 4,3-4-4,-4 2 4,1 0-4,1 0 0,1 0 0,-1-2 0,1 3 0,1 1 0,-1 1 0,1-3 0,4 3 0,-1-1 0,0 1 0,0-1 0,0 1 0,0-3 0,-1 2 0,1-1 0,-1 1 0,0 1 0,-2 1 0,3-1 0,-2-1 0,-2 1 0,1 0 0,-1 2 0,2-3 0,-3 0 0,1-3 4,-1 5-8,1-3 4,2 1 4,1 0-4,-1-3 0,-2 3 0,4 0 4,-2-2-4,4 1 0,-4-3 0,0 4 4,2-4-4,-2 4 0,-1-1 0,1-1 0,3 2 4,-2-1-4,-1 1 0,3 0 4,1-1-4,-2-1 4,3-2-4,-3 2 0,2-2 0,-2 0 0,1-5 4,1 9-4,-2-4 0,3 0 4,-1-5-4,1 9 8,-1-9-8,3 7 4,-3-7 0,-3 7 0,3-7 0,-2 0-4,2 0 9,-3 5-5,3-5-4,-4 0 0,4 5 4,1-5-4,1 0 0,-1 5 0,-1-5 4,3 7-4,-2-7 0,4 0 4,-7 0-4,3 0 0,1 0 0,-1 5 0,-1-5 0,1 0 0,2 0 0,-1 0 0,2 0 0,-2 0 4,1 0-4,2 0 0,0 0 0,-4 0 4,2 0-4,0 0 0,-1 0 0,1 0 0,-5 0 4,1-5-4,-1 5 4,2 0-4,-4 0 0,2 0 0,-4 0 0,1 0 0,-1 0 0,0 0 0,-1 0 4,0 0-4,1 0 0,-3 0 4,3 0-4,1 0 0,-4-5 8,1 5-8,-1-5 0,2 5 0,-4-5 4,2-1-4,-2 6 0,2-6 8,0 0-8,0 6 0,0-8 4,2 3 4,-1-2-8,3 2 4,-3-1-4,3 0 0,1 0 4,0 0-4,4-1 0,-2-2 0,3 2 0,2-1 0,-3-3 4,-1 3-4,3-3 0,1 3 0,-5-1 0,0 2 0,-2-1 4,2-1-4,-6 2 0,1-2 0,-2 1 0,-4 1 0,2 0 0,2-3 4,-5 3-4,-16 7 0,28-16 0,-12 10 0,-16 6 4,26-13-4,-26 13-4,22-8 4,-22 8 0,21-10 4,-21 10-4,20-11-4,-20 11 4,24-10 4,-24 10-4,24-17 0,-24 17 4,27-18-4,-27 18 0,27-18 0,-27 18 0,27-19 0,-27 19 0,27-21-4,-27 21 4,30-21 0,-30 21 0,30-20 0,-30 20 4,29-21-4,-29 21 0,25-19 0,-25 19 4,24-24-4,-24 24 0,25-24 0,-10 12 0,-15 12 0,28-24 0,-12 12 0,1 1 4,-17 11-4,26-15 4,-26 15-4,21-12 4,-21 12-4,0 0 0,19-7 4,-19 7-4,0 0 0,0 0-4,0 0-4,0 0-4,0 0-32,0 0-81,-5 24-12,5-24-4</inkml:trace>
  <inkml:trace contextRef="#ctx0" brushRef="#br0" timeOffset="6814">4365 323 4,'0'0'8,"0"0"4,0 0-4,0 0 0,0 0 0,0 0 0,0 0-4,0 0-4,0 0 0,0 0 0,0 0 0,0 0 0,0 0 0,0 0 0,0 0 0,0 17 0,0-17 0,0 0 0,16 19 4,-16-19-4,7 21 4,-7-21 0,9 24 0,-9-24 0,7 26 4,-7-26 0,10 27 0,-10-27-4,7 21 0,-7-21 4,7 19-4,-7-19 4,10 19-4,-10-19 0,6 15 0,-6-15 5,7 16-5,-7-16 4,0 19 0,0-19-4,5 17 8,-5-17-8,0 0 0,0 17 4,0-17-4,0 0 0,0 0-4,0 0 4,0 0-4,0 0-12,0 0-24,0 0-29,17 0-27</inkml:trace>
  <inkml:trace contextRef="#ctx0" brushRef="#br0" timeOffset="7751">4372 397 8,'0'-16'24,"0"16"0,11-17-8,-11 17 4,0 0-8,17-22-8,-17 22 0,0 0 4,24-19-4,-24 19-4,20-22 0,-20 22 0,24-19 0,-8 8 8,-16 11-16,31-20 8,-13 11 0,-3 0-4,1 9 4,0-8 0,-16 8 0,26-5-8,-26 5 8,21 0-4,-21 0 4,15 0-4,-15 0-4,0 0 4,0 0 0,16 17-4,-16-17 4,0 0 0,0 19 0,0-19 4,0 19-4,0-19 4,-9 20 0,9-20 0,-10 21 0,10-21 0,-12 17 0,12-17 0,-16 19 0,16-19 0,-16 19 0,16-19 0,-14 16 0,14-16 0,-12 17 0,12-17 0,0 0 0,0 0 0,-5 15 0,5-15 4,0 0-4,0 0 0,16 0 0,-16 0 0,15 0 0,-15 0 0,21 0 0,-21 0 0,18 0 0,-18 0 0,21 0 0,-21 0 0,22 5 0,-22-5 0,19 6 0,-19-6 0,20 7-4,-20-7 4,17 8 0,-17-8 0,16 10 0,-16-10 0,17 11 0,-17-11 0,16 14 0,-16-14 0,0 0 0,21 17 0,-21-17 0,0 0 4,5 20-4,-5-20 0,0 0 4,0 19-4,0-19 4,0 0 0,0 18-4,0-18 8,0 0-8,-14 20 4,14-20-4,-16 17 4,16-17 4,-15 16-4,15-16 8,-21 12 0,21-12-4,-19 10 1,19-10-5,-25 7 4,9-7 0,1 0-4,-1 0 4,0 0 0,-3 0-4,4 0 0,-5-7 4,20 7-8,-29-8 0,29 8-16,-19-12-16,19 12-29,0 0-27</inkml:trace>
  <inkml:trace contextRef="#ctx0" brushRef="#br0" timeOffset="9267">4986 287 8,'10'15'8,"-10"-15"0,11 19 0,-11-19-8,12 23 4,-12-23-4,14 27 0,-14-27 0,14 26 0,-7-11 0,-7-15 4,15 31-4,-15-31 0,13 25 8,-13-25-4,8 24 0,-8-24 0,9 17 4,-9-17-4,0 0 4,7 19 0,-7-19-8,0 0 4,0 15-4,0-15-4,0 0-12,0 0-16</inkml:trace>
  <inkml:trace contextRef="#ctx0" brushRef="#br0" timeOffset="10080">5296 399 16,'0'0'16,"7"15"-8,-7-15 8,0 0-12,10 26 4,-10-26-8,7 24 4,-7-24 0,16 28-4,-16-28 0,19 25 0,-19-25 4,21 23-4,-21-23 0,26 14 8,-26-14-4,28 8-4,-12-8 12,-16 0-4,28 0 4,-28 0 0,21-10-4,-21 10 1,19-10-5,-19 10 4,14-18-4,-14 18 0,9-22-4,-9 22 4,7-28 0,-7 13 4,0 15 0,5-29 8,-5 13-4,0 16 4,0-24-8,0 24 0,0-21-4,0 21 0,0-15-4,0 15 0,0 0 0,0 0 0,0 0 0,0 0 0,0 0 8,0-16-8,0 16 0,0 0 0,0 0 0,0 0 0,0 0 0,15 0 0,-15 0 0,0 0 0,0 0-8,23 19 8,-23-19 0,23 19 0,-23-19 0,28 23 0,-28-23 0,26 27 0,-26-27 8,28 26-8,-28-26 0,24 22 0,-24-22 4,21 21-4,-21-21 0,23 19 0,-23-19 0,21 19 0,-21-19 0,19 14 0,-19-14-4,0 0-4,17 12-8,-17-12-8,0 0-24,0 0-33,0 0-14</inkml:trace>
  <inkml:trace contextRef="#ctx0" brushRef="#br0" timeOffset="10971">5976 445 4,'21'-15'32,"-21"15"-8,15-21-8,-15 21-4,25-21-8,-25 21-4,29-24 4,-13 12-4,-2-3 0,-2-1 8,2 1-4,-14 15 0,18-30 8,-18 30 4,8-27-7,-8 27 3,0-22-4,0 22 4,0 0 0,-22-18-8,22 18 4,-32-5-4,17 5-4,-6 0 0,0 0 0,0 0 0,0 7 0,-2-2 0,6 0-4,1 1 4,-3 4-8,19-10 8,-28 24 0,19-9 0,1 1-4,8-16 4,-9 28 0,9-13 0,9 0 0,1 3 4,2-3-4,6 1 8,1-1-4,5 4 0,1-3 0,3-1 8,-4-5-8,6 1 8,-2-11-4,-2 8-4,0-8 0,-2 0 0,1-7 4,-4 2-16,3-2 4,-5 1-12,0-1-32,-1 7-37,-18 0-15</inkml:trace>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1:25.63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41 265 4,'21'0'8,"-21"0"4,25 0 0,-25 0 4,27 0-8,-11 0 4,0 0 4,3 0 0,-2 0 0,2 0-4,2 0-4,2 5 1,-4-5-1,0 5 0,2-5-4,0 0 4,0 7-4,2-7 4,1 0 0,-3 0 0,1 0-4,5-5 4,-3 5 0,0-5-4,2 5 0,-3-7 4,3 7-4,0-6 0,2 1 0,-2 5-4,4-8 4,-6 8-4,2-9 4,-1 4 8,-3 5-8,-3-7 0,4 7 4,-6 0 1,1 0-1,-3 0 4,-15 0-4,27 0 4,-27 0-4,22 0 0,-22 0 4,18 0-8,-18 0 0,15 0-4,-15 0 4,0 0 0,19 0 0,-19 0-4,0 0 4,0 0-4,16 0 0,-16 0 0,0 0 0,0 0-4,0 0-4,16 0-16,-16 0-28,0 0-57,0 0-12</inkml:trace>
  <inkml:trace contextRef="#ctx0" brushRef="#br0" timeOffset="1109">598 306 24,'-19'-7'32,"19"7"-12,0 0 0,0 0-4,-7-15 4,7 15-12,0-18 1,0 18-1,7-22 0,-7 22 0,14-28 0,-5 8 0,5 2-4,1-1-4,4 2 0,-1-2 0,5 2 0,-1-1-4,3 3 4,-3 1 0,1 2 0,-2 2 0,0-1 0,-2 4 0,-2 2 0,2 5 0,-19 0 0,28 0 0,-28 0 0,24 0 0,-24 0 0,18 14-8,-18-14 4,15 12 0,-15-12-12,0 0-21,20 19-59</inkml:trace>
  <inkml:trace contextRef="#ctx0" brushRef="#br0" timeOffset="1922">342 339 16,'0'-19'36,"0"19"-12,0-21-4,0 21 4,-8-15-12,8 15-8,-9-18 0,9 18 0,-10-22-4,10 22 5,-13-21-5,13 21 4,-17-24-4,17 24 4,-24-29 0,8 13 0,-3 1 0,1-3 0,-4 3 0,1-3 0,-2 3 4,2-2-4,-1 3 0,1 0 4,4 4-4,1 3-4,16 7 0,-30-11 0,30 11-12,0 0-12,-15 7-9,15-7-43</inkml:trace>
  <inkml:trace contextRef="#ctx0" brushRef="#br0" timeOffset="2625">480 285 8,'0'0'24,"0"0"4,0 0-8,0 0 12,0 0 5,7-12-13,-7 12 8,0-26-12,0 11 0,0-4-8,0 0 8,-5-5-12,5 3 5,0-2-9,0 8 0,0 15-4,0-24-8,0 24-9,0 0-15,0 0-20,0 0-13,0 0-43</inkml:trace>
</inkml:ink>
</file>

<file path=ppt/ink/ink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1:29.38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144 334 8,'0'0'8,"0"0"0,0 0 0,23 0-4,-23 0 8,19 0-8,-19 0 0,28 0-4,-12 0 0,-16 0 4,33 0 4,-16 0 0,6 0 4,0 0 4,-6-6 0,7 6-4,-1 0-4,3 0 1,-5-5-1,3 5-8,-1 0 0,0 0 4,1 0-8,-1-7 4,-2 7 4,1-7 0,1 7 0,0 0-4,-1-5 4,3 0-4,-4 5 8,1 0 0,1 0-4,-2 0 8,0-9 0,3 9 0,-3-5 8,-4 5-8,3 0 4,-1-5-8,-2 5 5,1 0-5,-3 0-4,-15 0 4,26 0-8,-26 0 4,26 0-4,-26 0 4,0 0-8,18 5 0,-18-5-8,0 0-13,0 0-39,16 5-41,-16-5-6</inkml:trace>
  <inkml:trace contextRef="#ctx0" brushRef="#br0" timeOffset="735">627 431 12,'-16'-14'20,"16"14"-4,-17-11 0,17 11 0,0 0 8,-16-13-4,16 13 0,0 0-3,-12-20-5,12 20 4,-7-26 4,7 26-12,0-27 4,0 9 0,-5 1-8,5-2-4,0 0 4,5 0 0,0-2-8,2-2 4,2-1-4,-2 3 0,10-2 4,-3 4-8,9-1 4,-6 4 0,8 2 4,-3 2 0,4 3 0,1 2 0,-1 0-8,-4 0 8,-1 7 0,0-5 0,-3 5-4,-3 0 0,-15 0-12,23 0-8,-23 0-21,0 0-27</inkml:trace>
  <inkml:trace contextRef="#ctx0" brushRef="#br0" timeOffset="1579">324 372 8,'0'0'24,"0"0"4,0 0-12,-14-18 0,14 18 0,0 0 0,0-24 9,0 24-9,0-29 8,0 9-4,0-2 4,0-2-8,-7-4-4,7 5 0,-7-5-12,0 4 4,2 0-8,-7 5 8,-2 0-8,14 19 4,-32-20 0,17 12 0,-6 3 0,2 5 0,-4 0 0,4 0 0,0 0 0,1 0 0,1 0 0,-1 0-8,3 8 8,15-8-4,-25 7-4,25-7-16,-17 11-16,17-11-25,0 0-35</inkml:trace>
  <inkml:trace contextRef="#ctx0" brushRef="#br0" timeOffset="2391">463 346 24,'-9'-21'40,"9"21"0,-5-30 5,5 10-13,-8-3 4,8 0-4,-7-6-16,7 5 8,-11-4-7,4 5 3,0-3-8,-2 7-4,3-2-8,6 21 4,-14-24-4,14 24 0,-7-16 0,7 16-8,0 0-8,0 0-4,0 0-1,0 0-15,0 0-20,12 16-29,-12-16-19</inkml:trace>
</inkml:ink>
</file>

<file path=ppt/ink/ink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1:33.6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236 414 4,'45'-5'4,"-19"0"0,1 5 0,-3-6 12,2 1-8,-1 5 4,1-9 0,0 9 0,0-8 4,-1 8-4,-1-9-4,2 9 4,-1-7 0,1 7-8,-2-6 0,1 6 1,-6 0 3,2 0-4,0-5 4,-5 5-4,-1 0 4,-15 0 0,28 0-4,-28 0 8,23-5-4,-23 5 4,0 0 4,18 0-4,-18 0 0,0 0 0,0 0 0,0 0-7,0 0-1,0 0-4,0 0 0,0 0-4,0 0-5,0 0-3,0 0-16,0 0-12,0 0-53,0 0-11</inkml:trace>
  <inkml:trace contextRef="#ctx0" brushRef="#br0" timeOffset="719">566 390 4,'0'0'32,"0"0"-12,0 0-8,0 0-8,0 0-4,0 0 0,0 0 4,0 0-4,0 0 12,0 0-8,0 0 8,0 0-4,0 0 0,0 0 4,0 0-8,0 0 0,0 0 0,0 0-4,0 0 0,0 0 5,0 0-5,0-22 4,0 22 0,-12-19 0,6 2 0,6-3 4,-7-3-4,7 2 8,0-3-4,0 3 4,0-4-8,0 4 0,0 3 4,0 18-4,11-26-4,-11 26 4,12-23-4,-12 23 0,14-16 0,-14 16 0,23-14 0,-23 14 0,29-17 0,-13 11 0,3-1 0,1 0 0,-1 0 0,0 0 0,0 0-4,0 7 4,1-5 0,-5 0 0,1 5 0,1-6 0,-17 6-12,27 0 0,-27 0-20,21 0-17,-21 0-23</inkml:trace>
  <inkml:trace contextRef="#ctx0" brushRef="#br0" timeOffset="1735">398 414 16,'0'0'40,"0"0"-16,0 0 4,0 0-4,0 0-16,0 0 1,0 0-1,0 0 4,-10-17 0,10 17 0,0 0 4,-18-14-12,18 14 8,-14-18-4,14 18-8,-12-25 8,12 25-8,-14-28 4,5 11-4,9 17 4,-21-30 0,21 30 4,-28-27-4,28 27 4,-35-19-4,18 10 0,-4 4-4,4-2 4,-8 0-4,4 2 0,2 5 0,0-7 0,1 7 4,1 0-4,17 0 0,-28-6 5,28 6-5,-19 0 4,19 0-4,0 0 0,-16 0-9,16 0-3,0 0-16,0 0-12,0 0-4,0 0-33</inkml:trace>
  <inkml:trace contextRef="#ctx0" brushRef="#br0" timeOffset="2579">456 388 4,'0'0'20,"15"-9"-4,-15 9 8,0 0 0,0 0 0,0 0 4,0 0-7,0 0-1,0 0 4,0 0-16,0 0 4,0 0-4,0 0 4,0 0 0,0-18 4,0 18-8,0 0 5,-10-24-1,10 24 4,-5-28 0,5 28-4,-12-37 0,6 17 0,-6-6 0,5 1-4,-5 1 0,-2 3 8,0-2-8,2 0 9,1 2-9,1 5 0,-1 0 0,11 16-4,-14-23 4,14 23 0,0-19-4,0 19-4,0 0 0,0 0-4,0 0-4,0-19-8,0 19-4,0 0-25,25 5-47,-8 4-41,-17-9 8</inkml:trace>
</inkml:ink>
</file>

<file path=ppt/ink/ink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1:40.30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14 102 16,'0'0'32,"0"0"-4,0 0 4,0 0 0,0 0-11,0 0-1,-14-16 4,14 16-16,0 0 4,0 0-8,0 0-4,0 0 4,0 0-4,0 0 8,0 0-8,0 0 0,0 0 0,0 0 4,0 0-4,0 0 0,0 0 0,0 0 0,0 0-4,0 0 4,0 0 0,0 0 0,0 0 0,0 0 0,14 18 4,-14-18-4,0 0 0,16 7 0,-16-7 0,0 0 0,22 14 0,-22-14 0,0 0 0,23 17 0,-23-17 0,17 15 0,-17-15 0,16 9 0,-16-9 0,17 14 0,-17-14 0,0 0 0,21 15 0,-21-15 0,0 0 0,14 16 0,-14-16 0,0 0 0,18 16 0,-18-16 0,0 0 0,22 20 0,-22-20 0,0 0 0,21 25 0,-21-25 0,19 17 0,-19-17 0,16 14 0,-16-14 4,16 12-4,-16-12 0,19 12 0,-19-12 0,17 14 0,-17-14 0,19 12 0,-19-12 0,19 12 0,-19-12 0,23 12 0,-23-12 0,19 14 0,-19-14 4,21 14-4,-21-14 0,17 10 0,-17-10-4,18 14 4,-18-14 4,19 14-4,-19-14 0,21 14 0,-21-14 4,26 17-4,-26-17 4,30 17-4,-30-17 4,27 12-4,-27-12 8,26 9-4,-26-9-4,27 7 0,-27-7 4,29 5-4,-10-5 4,-3 7-4,5-7 0,0 7 0,1-7 0,-3 7 0,2-2 4,2-5-4,-2 5 0,0-5 5,-2 6-5,0-6 4,0 5-4,2-5 0,2 0 4,-4 7-4,0-7 0,2 7 0,0-7 0,0 7 4,-1-2-4,1-5 0,-2 5-4,-1-5 8,-2 7-4,3-7 0,-2 8 0,4-8 0,-4 11 0,4-4 0,-2-2 4,4 2-4,-2 2 0,0-4 8,-2 3-8,-2-2 4,2-1 0,-19-5 4,30 8-4,-30-8 0,31 13-4,-31-13 4,32 13-4,-13-7 0,2 2 4,-2-1-4,-2-2 0,2 1 4,1 0-4,-5-6 8,4 0-4,-19 0 0,32 7 0,-15-7 0,4 6-4,-2-6 0,2 0 0,0 5 4,1-5-4,1 5 0,1-5 0,-1 0 0,0 0 0,-1 0 0,1 0 4,0 0-4,-1 0 0,4 0 0,-1-5 0,2 5 0,3 0 0,-2 0 0,0 0 0,0 0 4,1 0-4,-3 5 0,2-5 0,0 0 0,0 0 0,0 0 0,1 0 0,1-5 4,1 5-8,-3 0 8,1 0-8,-1-5 4,-2 5 0,2 0 0,0 0 0,-4 0 0,1 0 0,-1 5 0,2-5 0,-1 0 0,-1 0 0,2 0 0,0 0 0,-3 0 0,-1 0 0,5 0 0,-3 5 0,2-5 0,-2 7 0,-3-7 0,4 7 0,-3-7 0,3 5 0,-5-5 0,3 0 4,-2 5-4,2-5 4,1 0-4,0 0 0,-1 0 4,3 7-4,-2-7 4,-1 7-4,3-7 0,-2 0 0,3 7 0,-3-7 0,2 0 8,2 0-8,0 0 0,0 0 0,1 0 0,-1 0 0,0 0 0,1 0 4,1 0-4,0 0 0,-3-5 0,5 5 0,-4 0 0,1-5 0,-3 5 0,0-6 0,0 6 4,-3-5-4,1 5 0,-1 0 0,-2 0 0,0 0 0,1-5 4,3 5-4,-4 0 0,1 0 0,-1-5 0,0 5 0,0 0 0,0 0 0,-4 0 0,1-5 0,-3 5 4,3 0-4,-3-6 0,3 6 0,1-6 9,0 6-9,4-7 0,-2 1 0,1 1 4,-1 5-4,5-7 0,-3 7 0,-2-7 0,5 0 0,-2 2 4,2 0-4,4 0 0,1-4 0,-1-1 0,3 1 0,2-1 0,-2-4 0,-2 4 0,2-3 0,-2 3 0,1 0 0,-1-1 0,0-1 0,-1 2 0,1-2 0,2 1 0,-3 1 0,-1-4 0,-3 2 4,1-2-4,-5 4 4,1-1-4,-4 3 4,-3-8-4,3 4 0,-4-5 0,5-2 0,-7 3 0,1-5 4,-1 1-4,-1-1 0,-2 2 0,-1 1 4,-2-2-4,-2 2 0,-5-2 4,7-3-4,-7 1 0,7-1 0,-7-1 0,7-2 0,-7 2 4,10-2 0,-10 3 8,9 6-4,-9 0 4,0 17-8,11-21 4,-11 21-4,0 0 4,0 0-8,0 0 4,0 0-8,0 0-4,0 0-8,0 0-24,0 0-41,0 0-52,-20 0-12</inkml:trace>
  <inkml:trace contextRef="#ctx0" brushRef="#br0" timeOffset="3423">574 287 12,'-5'16'16,"5"-16"-8,0 17 8,0-17-8,0 28 0,0-11-4,7 2 4,-7 2-8,5-4 8,-5 2-8,0-2 4,0-17-4,6 25-12,-6-25 0,0 0-24</inkml:trace>
  <inkml:trace contextRef="#ctx0" brushRef="#br0" timeOffset="3907">940 374 28,'0'0'32,"0"0"0,19 22 0,-12-6-7,0-1-5,3 3-8,-1-1 4,1 2-4,-1-2-12,3 1 0,-12-18-4,18 19-12,-18-19-4,17 10-17,-17-10-35</inkml:trace>
  <inkml:trace contextRef="#ctx0" brushRef="#br0" timeOffset="4439">1444 512 16,'25'45'16,"-15"-26"-8,2 2-8,-3-4-4,0 1-4,-9-18-4,14 27-3</inkml:trace>
  <inkml:trace contextRef="#ctx0" brushRef="#br0" timeOffset="4939">1966 585 24,'14'26'24,"-7"-11"-12,5 3 0,-3 4-4,5-1 0,-4 0-4,6-2-4,-4 0 0,-12-19-4,23 29-4,-23-29-4,24 17-8,-24-17-16</inkml:trace>
  <inkml:trace contextRef="#ctx0" brushRef="#br0" timeOffset="5407">2535 587 36,'0'24'36,"0"-24"-4,9 33-12,-4-16 0,2 5-11,2-4-5,1 3 0,-1-4-4,-9-17-8,14 21-1,-14-21-11,0 0-8,21 17-20</inkml:trace>
  <inkml:trace contextRef="#ctx0" brushRef="#br0" timeOffset="5892">2908 642 28,'17'22'24,"1"-1"-12,-18-21-4,22 26-4,-22-26-4,24 26 4,-24-26-4,27 24 0,-27-24 0,20 18-4,-20-18-12,18 10-16</inkml:trace>
  <inkml:trace contextRef="#ctx0" brushRef="#br0" timeOffset="6314">3405 616 16,'0'0'32,"0"0"-4,0 0 16,0 0-11,0 0 3,0 0 0,21 5-8,-21-5-4,0 0-7,18 12-5,-18-12 0,15 21-4,-15-21 0,25 29-4,-13-10-4,5-1 4,-1 1-4,1 0 0,2-2 0,-1-1-4,-4-1 0,-14-15-8,24 21-4,-24-21-9,0 0-15,19 14-32,-19-14-41</inkml:trace>
  <inkml:trace contextRef="#ctx0" brushRef="#br0" timeOffset="6830">3809 562 8,'0'0'48,"0"0"-8,21 6 4,-21-6-15,19 6-5,-19-6-8,28 21 0,-12-5-8,3-1 0,0 8-4,2-4-4,1 3 4,1 1-4,-2-2 0,-4-6 0,1 3-8,-1-5-16,-17-13-4,28 14-17,-28-14-31</inkml:trace>
  <inkml:trace contextRef="#ctx0" brushRef="#br0" timeOffset="7298">4314 484 8,'0'0'24,"0"0"0,17 0 0,-17 0 4,17 0 4,-17 0-7,21 11 3,-21-11 4,23 14-4,-7-4-16,-16-10 4,29 26-8,-11-12-3,2 3-5,-2 0 0,3 2 0,0 1-5,-4-3-3,2-2-8,-19-15-16,33 19-28,-17-13-17,-16-6-18</inkml:trace>
  <inkml:trace contextRef="#ctx0" brushRef="#br0" timeOffset="7674">4761 365 28,'17'-7'12,"4"7"4,-21 0 8,23 0 16,-23 0-7,24 7 3,-7 2 8,-17-9-4,27 10-11,-27-10-5,27 16-4,-27-16-16,28 22 0,-28-22-4,26 23 8,-26-23-8,21 20-8,-21-20 8,19 19-4,-19-19-4,16 14 0,-16-14-16,0 0-1,19 12-7,-19-12-8,0 0-8,0 0-21,0 0-19</inkml:trace>
</inkml:ink>
</file>

<file path=ppt/ink/ink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2:05.2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448 429 56,'0'0'68,"0"0"-19,0 0-9,0 0-4,0 0-20,0 0 0,0 0-3,0 0-1,0 0 4,0 0 0,0 0-4,0 0 4,0 0-4,15-17-4,-15 17 4,0 0-4,0 0 0,12-19 0,-12 19-4,0 0 9,21-16-13,-21 16 4,16-12 0,-16 12-4,19-14 4,-19 14 0,18-15-4,-18 15 4,20-16 0,-20 16 0,18-13 0,-18 13 0,19-9 8,-19 9-12,16-7 12,-16 7-8,19-7 4,-19 7-8,24-7 4,-24 7-4,28-7 0,-12 7 4,4-8-4,0 3 0,0 5 0,-2-12 0,4 12 0,-1-13 0,0 8 4,-2-2-8,2 7 8,0-12-8,2 12 4,-1-7 4,1 2-4,0 5 0,-1-10 0,-1 5 4,2 5-4,-1-9 0,-1 4 0,2 5 4,-1-5-4,-2 5 0,0 0 0,3 0 0,-2 0 0,-4 0 4,4 0-4,-2 0 0,-1 0 0,3 0 0,-1 0 0,1 0 0,-1 5 0,-1-5 0,2 0 4,-2 5-4,0-5 4,2 0-4,-2 5 0,2-5 0,1 5 4,3-5-4,-1 6 0,0-6 4,-1 8-4,1-3 4,2 1-4,-5-1 4,-2 0-4,2-5 4,-3 9-4,-1-1 0,4-3 0,-4 2 4,3-2-8,-3 2 4,6-1 0,-4 2 0,2-1 0,-1-2 0,1 7-4,0-3 4,-2 1-4,4-3 0,-2 3 8,0-1-8,0-2 0,3-2 4,-1-5 0,1 7 0,0-7 0,1 9 0,-1-9 0,2 7 4,0-1-4,-1 0 0,1-1 0,-6-5 0,7 7 0,-5-7 4,3 7-4,-1-7 0,0 5 0,2-5 0,-1 5 4,3-5-4,-2 5 0,3-5 0,-3 0 0,2 5 0,0-5 0,2 0 0,-1 0 0,2 0 4,1 0-4,-3 0 0,4 6 0,0-6 0,0 0 0,-1 6 4,-1-6-4,-1 0 0,1 6 0,-1-6 0,3 0 0,-2 5 4,2-5-4,4 0 0,-4 0 0,3 0 0,1 0 0,-1 7 0,-1-7 4,0 0-4,0 0 0,-4 7 0,4-7 0,-4 5 0,0-5 0,1 5 0,1-5 0,1 0 0,1 5 0,2-5 0,1 0 0,2 0 0,4 0 0,1 0 0,-2 5 8,1-5-8,-1 0 0,-1 0 0,2 0 0,-4 0 0,0 0 0,-4 0 5,4 0-5,5 0 0,1-5 0,1 5 0,0-5 0,1 5 0,-1-5 0,4 5 0,-4-5 0,-2 5 0,-2 0 4,-1-9-4,2 9 0,-6-7 4,2 7-4,-2-9 0,-1 4 0,-3 0 0,3 5 0,-2-7 4,-6 7-4,4-5 4,-3 5-4,-6 0 4,1 0-4,-4-5 4,-4 5-4,-1 0 4,-16 0-4,26 0 4,-26 0-4,21 0 4,-21 0-4,21 0 0,-21 0 0,19 0 4,-19 0-4,15 0 0,-15 0 0,0 0 0,16 0 0,-16 0-4,0 0 0,0 0-4,0 0-12,0 0-41,0 15-80,0-15-4,-26 0-12</inkml:trace>
  <inkml:trace contextRef="#ctx0" brushRef="#br0" timeOffset="2798">2008 86 16,'0'0'48,"0"0"0,0 0-3,0 0-13,0 0-8,0 0-4,0 0 0,0 0-8,-5 15 4,5-15-3,0 0-1,-9 21 4,9-21 0,-10 19-8,10-19 8,-14 21-4,14-21-4,-16 29 0,16-29 0,-14 28 0,14-28 0,-8 31 0,8-31-4,-11 27-4,11-27 0,-7 23 0,7-23 0,-7 19-4,7-19 4,0 17 0,0-17 0,0 15 0,0-15 4,0 0-4,0 21 4,0-21 5,0 0-9,0 0 4,0 19-4,0-19 4,0 0 0,0 0-4,0 0 4,0 0-4,0 0 0,0 0 0,14 16 0,-14-16 0,0 0-4,0 0 4,0 0 0,0 0 0,-5 15 0,5-15 0,0 0 0,-7 16 0,7-16 0,0 0-4,0 0 4,-9 20 0,9-20-4,0 0 0,0 0 4,0 0-9,0 0 5,-5 16 4,5-16-4,0 0 4,0 0-4,0 0 4,0 0 0,0 0-4,0 0 4,0 0-12,0 0-8,0 0-16,0 0-33,0 0-55,0 0 7</inkml:trace>
  <inkml:trace contextRef="#ctx0" brushRef="#br0" timeOffset="3954">2753 286 8,'0'0'28,"-16"12"-8,16-12-12,0 0 0,0 0-4,-14 16 0,14-16-4,0 0 8,-12 17-4,12-17 0,0 0 8,-7 19 4,7-19-4,-12 15 1,12-15 3,-9 17 0,9-17 0,-9 18 4,9-18-8,-8 22 0,8-22-4,-9 26-4,9-26-4,-7 29 0,7-29 0,-9 28 0,9-28 0,-8 26 0,8-26 0,0 17 0,0-17 0,0 0 0,-6 17 0,6-17 0,0 0 0,0 16 0,0-16 0,0 0 4,0 21-4,0-21 4,0 0 0,0 17-4,0-17 8,0 0-4,0 0-4,0 0 4,0 15-4,0-15 4,0 0-4,0 0 0,0 0 0,0 0 4,0 0-4,0 0 0,0 0 0,0 0 5,0 0-10,0 0 5,0 0 0,0 0-4,0 0 4,6 16-4,-6-16 4,0 0-4,0 0-8,0 0-4,0 0-24,0 0-33,10 15-31</inkml:trace>
  <inkml:trace contextRef="#ctx0" brushRef="#br0" timeOffset="5017">3647 289 40,'0'0'52,"-19"0"5,19 0-25,0 0-4,0 0-12,-19 14-12,19-14-4,0 0-4,-16 23 4,16-23 0,-12 20 4,12-20 0,-16 21 4,16-21 0,-17 24 0,17-24 0,-12 21 4,12-21-8,-9 21 0,9-21-4,-5 22 0,5-22 0,-7 22 0,7-22 0,0 23 0,0-23 0,-9 24 0,9-24 0,0 21 4,0-21-4,0 19 0,0-19 0,0 0 0,0 19 0,0-19-4,0 0 4,0 0 0,0 0 0,0 0 0,0 15 0,0-15 0,0 0 0,0 0 4,0 0-4,0 0 0,0 0 0,0 0 0,0 0-4,0 0 4,0 0-8,0 0 4,0 0-12,0 0 8,0 0 0,0 0-8,0 0 4,0 0 8,-9 16-8,9-16 12,0 0 0,0 0 0,0 0 0,0 0 0,-8 15 0,8-15 8,0 0-8,0 0 4,0 0 0,-7 16 8,7-16-4,0 0 0,0 0-8,0 0-12,0 17-12,0-17-20,0 0-41</inkml:trace>
  <inkml:trace contextRef="#ctx0" brushRef="#br0" timeOffset="6173">4365 317 4,'0'0'24,"0"0"8,0 0 0,0 0 8,0 0-11,-15 0 3,15 0-8,0 0 0,-5 22-12,5-22-8,-7 18 0,7-18 0,-6 15 4,6-15 4,-5 16-3,5-16-1,-7 19 0,7-19 4,-10 20 0,10-20-8,-12 24 0,12-24-4,-11 28 0,11-11 0,-10 2 4,10 2-4,-7-2 0,7 3 0,-5 1 4,5-3-4,-6-2 4,6-3 4,0 1-4,0-16 0,-7 24 0,7-24 0,0 21 0,0-21-4,-7 15 0,7-15 4,0 0-4,0 17 0,0-17 0,0 0 0,0 0 0,0 0 0,0 0 0,0 0-4,0 0-4,0 0-12,0 0-28,0 0-53,0 0-16</inkml:trace>
  <inkml:trace contextRef="#ctx0" brushRef="#br0" timeOffset="7971">1272 0 16,'0'17'24,"0"-17"4,0 0-8,0 15 0,0-15 8,0 0-11,-10 18-5,10-18 4,0 0 0,-7 19-4,7-19-8,0 0 8,-7 15-12,7-15 4,0 16 0,0-16 4,0 17-4,0-17 0,0 21 4,0-21-4,5 25 0,-5-25 4,11 23-4,-11-23 4,5 24 5,-5-24-5,5 24 4,-5-24-4,5 16 4,-5-16-8,0 0 4,5 20-8,-5-20 4,0 0-4,0 18 8,0-18-16,0 0 8,0 0 8,0 17-8,0-17 4,0 0-4,0 0 0,0 0 0,0 0 0,0 0 4,0 15-8,0-15 8,0 0-8,0 0 8,0 19 0,0-19-4,0 0 0,0 0 0,6 19 0,-6-19 0,0 0 0,0 0-4,0 0 4,0 0-4,0 0 0,0 0-8,0 0 8,0 0 0,7 18 0,-7-18-8,0 0 8,0 15 4,0-15 0,0 0 0,7 23 0,-7-23-4,0 0-4,8 20-4,-8-20-1,0 0-19,0 0-28,0 0-41</inkml:trace>
  <inkml:trace contextRef="#ctx0" brushRef="#br0" timeOffset="9440">4901 286 12,'0'0'44,"0"0"4,-7-16 1,7 16 3,0 0-4,0 0-3,0 0-1,0 0-16,0 0-12,0 0-8,0 0-4,0 0 0,0 0-4,0 0 0,0 0 0,0 0 0,-7 16 4,7-16-4,0 19 8,0-19-8,-5 26 4,5-7-4,-10-2 0,4 4 4,0-1-4,6 5 4,-13-5 0,13 4 5,-10-1-1,10-1-4,-7-1 0,7 0 4,-5-1-8,5-1 4,0 2-4,-7 0 0,7-2 0,0 0 4,0-4-4,-5 4 0,5-19 4,0 24 0,0-24 4,0 16-4,0-16 4,0 0-8,0 0 4,0 0-8,0 0-4,0 0-4,0 0-4,0 0-29,0 0-63,0 0-25,0-24 4</inkml:trace>
  <inkml:trace contextRef="#ctx0" brushRef="#br0" timeOffset="13487">14 1505 12,'0'0'20,"0"0"0,0 0 4,0 0 8,0 0 0,0 0-7,0 0-1,0 0 0,0 0-8,0 0 0,0 0-8,0 0-4,0 0 4,0 0 4,0 0-4,0 0 1,0 0-1,0 0 0,0 0 4,0 0-8,0 0 4,0 0-8,0 0 4,-7 16-4,7-16 0,0 0 0,0 0 0,0 0 0,0 0 0,0 0 0,-8 17 0,8-17 4,0 0-4,0 15 0,0-15 0,0 0-4,0 0 4,0 0 0,8 18 0,-8-18 4,0 0-4,0 0 0,0 0 0,0 0 4,14 15-4,-14-15 0,0 0 0,0 0 0,16 16 0,-16-16 0,0 0 0,0 0 0,17 12 0,-17-12 0,0 0 0,18 8 4,-18-8-4,0 0 0,22 6 0,-22-6 0,21 0 4,-21 0-4,19 0 0,-19 0 0,20 7 0,-20-7 0,15 0 0,-15 0 0,0 0 0,19 5 0,-19-5 8,0 0-8,20 0 0,-20 0 0,0 0 0,19 0 0,-19 0 4,0 0-4,22 5 0,-22-5 0,0 0 0,19 7 0,-19-7 0,0 0 0,20 7 4,-20-7-4,0 0 0,0 0 0,22 0 0,-22 0 4,0 0-4,25 0 0,-25 0 0,19 5 4,-19-5-4,21 5 0,-21-5 0,15 7 0,-15-7 0,19 0 4,-19 0-4,19 7 4,-19-7-4,23 0 0,-23 0 4,24 0-4,-24 0 0,25 5 0,-25-5 0,22 0 0,-22 0 4,25 0-4,-25 0 4,24 0-4,-24 0 4,26 0-4,-26 0 4,26 5-4,-26-5 8,28 0-8,-28 0 0,28 0 4,-12 5-4,-16-5 0,24 0 0,-8 0 0,-16 0 4,28 0-4,-28 0 4,27 5-4,-11-5 4,-16 0-4,26 0 9,-26 0-9,30 0 4,-30 0-4,28 0 0,-28 0 4,24 0-4,-24 0 0,28 0 4,-28 0-4,21 0 4,-21 0-4,24 7 0,-24-7 4,24 0-4,-6 0 0,-18 0 0,29 6 4,-29-6-4,32 0 0,-32 0 0,26 8 0,-26-8 4,19 0-4,-19 0 4,21 7-4,-21-7 4,22 0-4,-6 0 0,-16 0 4,26 0-4,-26 0 0,26 0 8,-26 0-8,21 0 0,-21 0 0,21 0 0,-21 0 0,24 0 0,-24 0 0,25 0 0,-25 0 0,29 0 0,-29 0 0,28 0 0,-28 0 0,30 0 0,-30 0 0,22-5 0,-22 5 0,26 0 0,-26 0 0,21 0 0,-21 0 0,19 0 0,-19 0 0,23 0 0,-23 0 0,17 0 0,-17 0 0,18 0 0,-18 0 0,0 0 0,21 0 0,-21 0 0,0 0 0,15 0 0,-15 0 0,0 0 0,16 5 0,-16-5 0,17 0 0,-17 0 0,18 0 0,-18 0 0,22 0 0,-22 0-8,19 0 8,-19 0 0,16 0 0,-16 0 0,19 0 0,-19 0 0,19 0 0,-19 0 0,23 0 8,-23 0-8,21-5 0,-21 5 0,19 0 0,-19 0 0,0 0-8,17-9 8,-17 9 0,0 0 0,21-7-4,-21 7 4,0 0 0,18-7 0,-18 7-4,0 0 4,0 0 0,0 0 4,0 0-4,0 0 0,0 0 0,0 0 0,12-17 0,-12 17-4,0 0 4,0 0 0,12-17 0,-12 17 0,0 0 0,7-19 0,-7 19 0,0 0 0,9-21 0,-9 21 0,0-17 0,0 17 0,10-15-4,-10 15 4,9-16 0,-9 16 0,0 0 0,7-17 0,-7 17 0,0 0 0,0 0 4,7-16-4,-7 16 4,0 0 0,0 0-4,0 0 0,0 0 8,0 0-8,0 0 0,0 0 0,0 0 0,0 0-8,0 0 4,0 0-12,0 0-17,0 0-23,0 0-69,0 0-8</inkml:trace>
</inkml:ink>
</file>

<file path=ppt/ink/ink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INF" units="1/dev"/>
        </inkml:channelProperties>
      </inkml:inkSource>
      <inkml:timestamp xml:id="ts0" timeString="2010-08-25T19:52:22.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0 131 4,'0'0'20,"0"0"4,0 0-4,0 0 4,0 0 16,0 0-19,0 0-1,0 0 0,0 0-4,0 0 0,0 0-8,0 0 0,0 0 0,0 0-4,0 0 0,0 0 0,0 0 0,0 0 4,0 0-4,0-16 0,0 16 0,0 0-4,0 0 4,13-15-4,-13 15 5,0 0-5,0 0 0,0 0 0,8-18 0,-8 18 0,0 0 0,16-9 0,-16 9 0,0 0 4,21-5 0,-21 5-4,0 0 4,0 0 0,19-5-4,-19 5 8,0 0-8,0 0 4,0 0-4,0 0 0,18-10 0,-18 10 0,0 0 0,0 0 0,0 0 4,17 0-4,-17 0 0,0 0 0,0 0 8,18-6-4,-18 6-4,15 0 4,-15 0 0,16 0-4,-16 0 4,16 0 0,-16 0-4,0 0 0,17-5 8,-17 5-8,0 0 0,19-7 0,-19 7 0,0 0 0,23-8 0,-23 8 0,16-6 0,-16 6 0,15 0 0,-15 0 0,18 0 0,-18 0 0,0 0 0,22 0 0,-22 0 0,0 0 0,20 7 0,-20-7 0,0 0 0,20 0 0,-20 0 0,0 0 0,23 0 0,-23 0 4,18-7-4,-18 7 0,26 0 0,-26 0 0,21 0-4,-21 0 4,22 0 0,-22 0 0,21 0 0,-21 0 0,18 0 0,-18 0 0,24 0 4,-24 0-4,21 0 0,-21 0-4,24 0 8,-24 0-4,18 0 0,-18 0 0,24 0 0,-24 0 0,23 0 0,-23 0 0,21 0 0,-21 0 0,21 0 0,-21 0 0,17 0 4,-17 0-4,18 0 4,-18 0 0,17 0-4,-17 0 4,21 0-4,-21 0 4,21 0-4,-21 0 0,21-5 0,-21 5 4,21 0-4,-21 0 0,23 0 4,-23 0-4,17 0 4,-17 0-4,21 0 4,-21 0-4,17 5 0,-17-5 0,18 0 4,-18 0-4,17 0 8,-17 0-4,18 0 0,-18 0 0,19 0 0,-19 0 5,19 0-5,-19 0-4,17 0 0,-17 0 0,16 0 0,-16 0 0,19 0 0,-19 0 0,0 0 4,23 0-4,-23 0 0,17 0 0,-17 0 4,23 0-4,-23 0 0,23-5 4,-23 5-4,22 0 0,-22 0 4,25-5-4,-25 5 0,21 0 0,-6 0 0,-15 0 0,23 0 0,-23 0 0,25 0 0,-25 0 4,26 0-4,-26 0 0,17 0 0,-17 0 0,21 0 0,-21 0 0,19 0 0,-19 0 4,21 0-4,-21 0 4,23 0-4,-23 0 4,21 0-4,-21 0 0,21-5 4,-21 5-4,21 0 0,-21 0 8,15-6-8,-15 6 0,0 0 0,20 0 0,-20 0 4,0 0-4,19 0 0,-19 0 0,17 6 0,-17-6 0,18 0 8,-18 0-8,22 0 0,-22 0 0,18 0 0,-18 0 0,21 0 0,-21 0 4,17 5-4,-17-5 0,17 0 0,-17 0 0,16 0 0,-16 0 0,18 7 0,-18-7 8,19 7-8,-19-7 4,19 10-4,-19-10 4,19 9-4,-19-9 4,25 10-4,-25-10 4,27 7-4,-27-7 0,27 0 4,-12 0-4,-15 0 0,26 5 4,-26-5-4,23 0 0,-23 0 0,18 0 0,-18 0 4,21 7-4,-21-7 0,19 0 0,-19 0 0,0 0 0,21 6 0,-21-6 0,0 0 0,0 0 0,0 0 0,0 0 0,0 0 0,0 0 0,0 0 0,0 0 0,0 0 0,0 0 0,0 0 0,0 0-4,7 15 4,-7-15 0,0 0 0,0 16 0,0-16 0,0 0 0,0 23 0,0-23 0,10 22 0,-10-22 0,7 28 0,-7-28 0,9 28 0,-9-13 0,0-15 0,8 25 0,-8-25 0,0 15 0,0-15 0,0 0 0,0 0 0,0 0 4,0 0-4,0 0 0,0 0 4,0 0-4,0 0 4,0 0-4,0 0 4,0 0-8,0 0-4,14 20-8,-14-20-48,0 0-61,0 0-20,0 0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695A8-236C-40D5-B051-E363CC7D83E8}" type="datetimeFigureOut">
              <a:rPr lang="en-US" smtClean="0"/>
              <a:pPr/>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F5FCC-073C-40E1-AE19-1B9F80735BAA}" type="slidenum">
              <a:rPr lang="en-US" smtClean="0"/>
              <a:pPr/>
              <a:t>‹#›</a:t>
            </a:fld>
            <a:endParaRPr lang="en-US"/>
          </a:p>
        </p:txBody>
      </p:sp>
    </p:spTree>
    <p:extLst>
      <p:ext uri="{BB962C8B-B14F-4D97-AF65-F5344CB8AC3E}">
        <p14:creationId xmlns:p14="http://schemas.microsoft.com/office/powerpoint/2010/main" val="296955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sheet on themes needs to </a:t>
            </a:r>
            <a:r>
              <a:rPr lang="en-US" baseline="0" smtClean="0"/>
              <a:t>be copied</a:t>
            </a:r>
            <a:endParaRPr lang="en-US"/>
          </a:p>
        </p:txBody>
      </p:sp>
      <p:sp>
        <p:nvSpPr>
          <p:cNvPr id="4" name="Slide Number Placeholder 3"/>
          <p:cNvSpPr>
            <a:spLocks noGrp="1"/>
          </p:cNvSpPr>
          <p:nvPr>
            <p:ph type="sldNum" sz="quarter" idx="10"/>
          </p:nvPr>
        </p:nvSpPr>
        <p:spPr/>
        <p:txBody>
          <a:bodyPr/>
          <a:lstStyle/>
          <a:p>
            <a:fld id="{7BAF5FCC-073C-40E1-AE19-1B9F80735BA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walk around to identify physical vs. human characteristics</a:t>
            </a:r>
            <a:endParaRPr lang="en-US" dirty="0"/>
          </a:p>
        </p:txBody>
      </p:sp>
      <p:sp>
        <p:nvSpPr>
          <p:cNvPr id="4" name="Slide Number Placeholder 3"/>
          <p:cNvSpPr>
            <a:spLocks noGrp="1"/>
          </p:cNvSpPr>
          <p:nvPr>
            <p:ph type="sldNum" sz="quarter" idx="10"/>
          </p:nvPr>
        </p:nvSpPr>
        <p:spPr/>
        <p:txBody>
          <a:bodyPr/>
          <a:lstStyle/>
          <a:p>
            <a:fld id="{7BAF5FCC-073C-40E1-AE19-1B9F80735BAA}"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a:t>
            </a:r>
            <a:endParaRPr lang="en-US" dirty="0"/>
          </a:p>
        </p:txBody>
      </p:sp>
      <p:sp>
        <p:nvSpPr>
          <p:cNvPr id="4" name="Slide Number Placeholder 3"/>
          <p:cNvSpPr>
            <a:spLocks noGrp="1"/>
          </p:cNvSpPr>
          <p:nvPr>
            <p:ph type="sldNum" sz="quarter" idx="10"/>
          </p:nvPr>
        </p:nvSpPr>
        <p:spPr/>
        <p:txBody>
          <a:bodyPr/>
          <a:lstStyle/>
          <a:p>
            <a:fld id="{7BAF5FCC-073C-40E1-AE19-1B9F80735BA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79093E-9E06-4A65-BA4C-4545E5057B6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9093E-9E06-4A65-BA4C-4545E5057B6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9093E-9E06-4A65-BA4C-4545E5057B6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9093E-9E06-4A65-BA4C-4545E5057B6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9093E-9E06-4A65-BA4C-4545E5057B6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9093E-9E06-4A65-BA4C-4545E5057B63}"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9093E-9E06-4A65-BA4C-4545E5057B63}" type="datetimeFigureOut">
              <a:rPr lang="en-US" smtClean="0"/>
              <a:pPr/>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9093E-9E06-4A65-BA4C-4545E5057B63}" type="datetimeFigureOut">
              <a:rPr lang="en-US" smtClean="0"/>
              <a:pPr/>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9093E-9E06-4A65-BA4C-4545E5057B63}" type="datetimeFigureOut">
              <a:rPr lang="en-US" smtClean="0"/>
              <a:pPr/>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9093E-9E06-4A65-BA4C-4545E5057B63}"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9093E-9E06-4A65-BA4C-4545E5057B63}"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B1BCB-05A6-43EF-83EE-3DA2E6475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9093E-9E06-4A65-BA4C-4545E5057B63}" type="datetimeFigureOut">
              <a:rPr lang="en-US" smtClean="0"/>
              <a:pPr/>
              <a:t>9/5/2012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B1BCB-05A6-43EF-83EE-3DA2E64753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3.emf"/><Relationship Id="rId14" Type="http://schemas.openxmlformats.org/officeDocument/2006/relationships/customXml" Target="../ink/ink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828799"/>
          </a:xfrm>
        </p:spPr>
        <p:txBody>
          <a:bodyPr/>
          <a:lstStyle/>
          <a:p>
            <a:r>
              <a:rPr lang="en-US" dirty="0" smtClean="0"/>
              <a:t>Introduction to Geography</a:t>
            </a:r>
            <a:endParaRPr lang="en-US" dirty="0"/>
          </a:p>
        </p:txBody>
      </p:sp>
      <p:sp>
        <p:nvSpPr>
          <p:cNvPr id="3" name="Subtitle 2"/>
          <p:cNvSpPr>
            <a:spLocks noGrp="1"/>
          </p:cNvSpPr>
          <p:nvPr>
            <p:ph type="subTitle" idx="1"/>
          </p:nvPr>
        </p:nvSpPr>
        <p:spPr>
          <a:xfrm>
            <a:off x="1371600" y="1905000"/>
            <a:ext cx="6400800" cy="1828800"/>
          </a:xfrm>
        </p:spPr>
        <p:txBody>
          <a:bodyPr/>
          <a:lstStyle/>
          <a:p>
            <a:r>
              <a:rPr lang="en-US" dirty="0" smtClean="0"/>
              <a:t>5 themes and general mapping skills</a:t>
            </a:r>
          </a:p>
          <a:p>
            <a:endParaRPr lang="en-US" dirty="0"/>
          </a:p>
        </p:txBody>
      </p:sp>
      <p:pic>
        <p:nvPicPr>
          <p:cNvPr id="1026" name="Picture 2" descr="C:\Program Files\Microsoft Office\MEDIA\CAGCAT10\j0335112.wmf"/>
          <p:cNvPicPr>
            <a:picLocks noChangeAspect="1" noChangeArrowheads="1"/>
          </p:cNvPicPr>
          <p:nvPr/>
        </p:nvPicPr>
        <p:blipFill>
          <a:blip r:embed="rId3" cstate="print"/>
          <a:srcRect/>
          <a:stretch>
            <a:fillRect/>
          </a:stretch>
        </p:blipFill>
        <p:spPr bwMode="auto">
          <a:xfrm>
            <a:off x="2819400" y="2438400"/>
            <a:ext cx="3276600" cy="3048000"/>
          </a:xfrm>
          <a:prstGeom prst="rect">
            <a:avLst/>
          </a:prstGeom>
          <a:noFill/>
        </p:spPr>
      </p:pic>
      <p:sp>
        <p:nvSpPr>
          <p:cNvPr id="5" name="TextBox 4"/>
          <p:cNvSpPr txBox="1"/>
          <p:nvPr/>
        </p:nvSpPr>
        <p:spPr>
          <a:xfrm>
            <a:off x="381000" y="5486400"/>
            <a:ext cx="6900351" cy="1200329"/>
          </a:xfrm>
          <a:prstGeom prst="rect">
            <a:avLst/>
          </a:prstGeom>
          <a:noFill/>
        </p:spPr>
        <p:txBody>
          <a:bodyPr wrap="none" rtlCol="0">
            <a:spAutoFit/>
          </a:bodyPr>
          <a:lstStyle/>
          <a:p>
            <a:r>
              <a:rPr lang="en-US" dirty="0" smtClean="0"/>
              <a:t>Learning Intentions for today: </a:t>
            </a:r>
          </a:p>
          <a:p>
            <a:pPr marL="342900" indent="-342900">
              <a:buFont typeface="+mj-lt"/>
              <a:buAutoNum type="arabicPeriod"/>
            </a:pPr>
            <a:r>
              <a:rPr lang="en-US" dirty="0" smtClean="0"/>
              <a:t>Understand the five themes that the study of Geography addresses</a:t>
            </a:r>
          </a:p>
          <a:p>
            <a:pPr marL="342900" indent="-342900">
              <a:buFont typeface="+mj-lt"/>
              <a:buAutoNum type="arabicPeriod"/>
            </a:pPr>
            <a:r>
              <a:rPr lang="en-US" dirty="0" smtClean="0"/>
              <a:t>Be able to use the Earth’s grid system</a:t>
            </a:r>
          </a:p>
          <a:p>
            <a:pPr marL="342900" indent="-342900">
              <a:buFont typeface="+mj-lt"/>
              <a:buAutoNum type="arabicPeriod"/>
            </a:pPr>
            <a:r>
              <a:rPr lang="en-US" dirty="0" smtClean="0"/>
              <a:t>Know what elements are needed for an effective and complete map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u="sng" dirty="0"/>
              <a:t>Theme 2: Place</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CA" dirty="0"/>
              <a:t>Place includes the physical and human characteristics of a </a:t>
            </a:r>
            <a:r>
              <a:rPr lang="en-CA" dirty="0" smtClean="0"/>
              <a:t>location</a:t>
            </a:r>
          </a:p>
          <a:p>
            <a:r>
              <a:rPr lang="en-CA" dirty="0" smtClean="0"/>
              <a:t>Physical </a:t>
            </a:r>
            <a:r>
              <a:rPr lang="en-CA" dirty="0"/>
              <a:t>characteristics include features like lakes, rivers, hills or mountains, climate, soil, vegetation, height above or below sea </a:t>
            </a:r>
            <a:r>
              <a:rPr lang="en-CA" dirty="0" smtClean="0"/>
              <a:t>level</a:t>
            </a:r>
            <a:endParaRPr lang="en-US" dirty="0"/>
          </a:p>
          <a:p>
            <a:r>
              <a:rPr lang="en-CA" dirty="0" smtClean="0"/>
              <a:t>Human </a:t>
            </a:r>
            <a:r>
              <a:rPr lang="en-CA" dirty="0"/>
              <a:t>characteristics include features that people have imposed, such as buildings, roads, bridges, </a:t>
            </a:r>
            <a:r>
              <a:rPr lang="en-CA" dirty="0" smtClean="0"/>
              <a:t>signs.</a:t>
            </a:r>
            <a:endParaRPr lang="en-US" dirty="0" smtClean="0"/>
          </a:p>
          <a:p>
            <a:r>
              <a:rPr lang="en-CA" dirty="0" smtClean="0"/>
              <a:t>While </a:t>
            </a:r>
            <a:r>
              <a:rPr lang="en-CA" dirty="0"/>
              <a:t>studying place geographers ask:</a:t>
            </a:r>
            <a:endParaRPr lang="en-US" dirty="0"/>
          </a:p>
          <a:p>
            <a:pPr lvl="2"/>
            <a:r>
              <a:rPr lang="en-CA" dirty="0"/>
              <a:t>What do I see?</a:t>
            </a:r>
            <a:endParaRPr lang="en-US" dirty="0"/>
          </a:p>
          <a:p>
            <a:pPr lvl="2"/>
            <a:r>
              <a:rPr lang="en-CA" dirty="0"/>
              <a:t>What does the land look like?</a:t>
            </a:r>
            <a:endParaRPr lang="en-US" dirty="0"/>
          </a:p>
          <a:p>
            <a:pPr lvl="2"/>
            <a:r>
              <a:rPr lang="en-CA" dirty="0"/>
              <a:t>What do the people look like?</a:t>
            </a:r>
            <a:endParaRPr lang="en-US" dirty="0"/>
          </a:p>
          <a:p>
            <a:pPr lvl="2"/>
            <a:r>
              <a:rPr lang="en-CA" dirty="0"/>
              <a:t>What sounds do I hear?</a:t>
            </a:r>
            <a:endParaRPr lang="en-US" dirty="0"/>
          </a:p>
          <a:p>
            <a:pPr lvl="2"/>
            <a:r>
              <a:rPr lang="en-CA" dirty="0"/>
              <a:t>(</a:t>
            </a:r>
            <a:r>
              <a:rPr lang="en-CA" i="1" dirty="0"/>
              <a:t>describe the place of </a:t>
            </a:r>
            <a:r>
              <a:rPr lang="en-CA" i="1" dirty="0"/>
              <a:t> </a:t>
            </a:r>
            <a:r>
              <a:rPr lang="en-CA" i="1" dirty="0" smtClean="0"/>
              <a:t>Ambleside Beach or Collingwood School</a:t>
            </a:r>
            <a:r>
              <a:rPr lang="en-CA" i="1" dirty="0" smtClean="0"/>
              <a:t>)</a:t>
            </a:r>
            <a:r>
              <a:rPr lang="en-CA" dirty="0" smtClean="0"/>
              <a:t>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organ.mclaughlin\Local Settings\Temporary Internet Files\Content.IE5\NP6GVFZQ\MP900438658[1].jpg"/>
          <p:cNvPicPr>
            <a:picLocks noChangeAspect="1" noChangeArrowheads="1"/>
          </p:cNvPicPr>
          <p:nvPr/>
        </p:nvPicPr>
        <p:blipFill>
          <a:blip r:embed="rId2" cstate="print">
            <a:lum bright="2000" contrast="-42000"/>
          </a:blip>
          <a:srcRect/>
          <a:stretch>
            <a:fillRect/>
          </a:stretch>
        </p:blipFill>
        <p:spPr bwMode="auto">
          <a:xfrm>
            <a:off x="0" y="14401"/>
            <a:ext cx="9144000" cy="6995999"/>
          </a:xfrm>
          <a:prstGeom prst="rect">
            <a:avLst/>
          </a:prstGeom>
          <a:noFill/>
        </p:spPr>
      </p:pic>
      <p:sp>
        <p:nvSpPr>
          <p:cNvPr id="2" name="Title 1"/>
          <p:cNvSpPr>
            <a:spLocks noGrp="1"/>
          </p:cNvSpPr>
          <p:nvPr>
            <p:ph type="title"/>
          </p:nvPr>
        </p:nvSpPr>
        <p:spPr/>
        <p:txBody>
          <a:bodyPr>
            <a:normAutofit/>
          </a:bodyPr>
          <a:lstStyle/>
          <a:p>
            <a:r>
              <a:rPr lang="en-CA" sz="3600" b="1" dirty="0">
                <a:solidFill>
                  <a:schemeClr val="bg1"/>
                </a:solidFill>
              </a:rPr>
              <a:t>Theme 3: Human-Environment Interaction </a:t>
            </a:r>
            <a:endParaRPr lang="en-US" sz="3600" b="1" dirty="0">
              <a:solidFill>
                <a:schemeClr val="bg1"/>
              </a:solidFill>
            </a:endParaRPr>
          </a:p>
        </p:txBody>
      </p:sp>
      <p:sp>
        <p:nvSpPr>
          <p:cNvPr id="3" name="Content Placeholder 2"/>
          <p:cNvSpPr>
            <a:spLocks noGrp="1"/>
          </p:cNvSpPr>
          <p:nvPr>
            <p:ph idx="1"/>
          </p:nvPr>
        </p:nvSpPr>
        <p:spPr>
          <a:xfrm>
            <a:off x="457200" y="1143000"/>
            <a:ext cx="8229600" cy="5715000"/>
          </a:xfrm>
        </p:spPr>
        <p:txBody>
          <a:bodyPr>
            <a:noAutofit/>
          </a:bodyPr>
          <a:lstStyle/>
          <a:p>
            <a:pPr lvl="0"/>
            <a:r>
              <a:rPr lang="en-CA" b="1" dirty="0">
                <a:solidFill>
                  <a:srgbClr val="FFFF00"/>
                </a:solidFill>
              </a:rPr>
              <a:t>Geographers are curious to know what influence the physical environment has on how people live and what humans do to influence the </a:t>
            </a:r>
            <a:r>
              <a:rPr lang="en-CA" b="1" dirty="0" smtClean="0">
                <a:solidFill>
                  <a:srgbClr val="FFFF00"/>
                </a:solidFill>
              </a:rPr>
              <a:t>environment</a:t>
            </a:r>
            <a:r>
              <a:rPr lang="en-CA" sz="2800" b="1" dirty="0" smtClean="0">
                <a:solidFill>
                  <a:srgbClr val="FFFF00"/>
                </a:solidFill>
              </a:rPr>
              <a:t>.</a:t>
            </a:r>
          </a:p>
          <a:p>
            <a:pPr lvl="1"/>
            <a:r>
              <a:rPr lang="en-CA" b="1" dirty="0" smtClean="0">
                <a:solidFill>
                  <a:srgbClr val="FFFF00"/>
                </a:solidFill>
              </a:rPr>
              <a:t>Think </a:t>
            </a:r>
            <a:r>
              <a:rPr lang="en-CA" b="1" dirty="0">
                <a:solidFill>
                  <a:srgbClr val="FFFF00"/>
                </a:solidFill>
              </a:rPr>
              <a:t>about clothing, shelter, transportation</a:t>
            </a:r>
            <a:endParaRPr lang="en-US" b="1" dirty="0">
              <a:solidFill>
                <a:srgbClr val="FFFF00"/>
              </a:solidFill>
            </a:endParaRPr>
          </a:p>
          <a:p>
            <a:pPr lvl="2"/>
            <a:r>
              <a:rPr lang="en-CA" sz="2000" b="1" dirty="0" smtClean="0">
                <a:solidFill>
                  <a:srgbClr val="FFFF00"/>
                </a:solidFill>
              </a:rPr>
              <a:t>How </a:t>
            </a:r>
            <a:r>
              <a:rPr lang="en-CA" sz="2000" b="1" dirty="0">
                <a:solidFill>
                  <a:srgbClr val="FFFF00"/>
                </a:solidFill>
              </a:rPr>
              <a:t>do we move around, dress, live in comparison to a desert? </a:t>
            </a:r>
            <a:r>
              <a:rPr lang="en-CA" sz="2000" b="1" dirty="0" smtClean="0">
                <a:solidFill>
                  <a:srgbClr val="FFFF00"/>
                </a:solidFill>
              </a:rPr>
              <a:t>Arctic?</a:t>
            </a:r>
            <a:endParaRPr lang="en-US" sz="2000" b="1" dirty="0" smtClean="0">
              <a:solidFill>
                <a:srgbClr val="FFFF00"/>
              </a:solidFill>
            </a:endParaRPr>
          </a:p>
          <a:p>
            <a:pPr lvl="1"/>
            <a:r>
              <a:rPr lang="en-CA" b="1" dirty="0" smtClean="0">
                <a:solidFill>
                  <a:srgbClr val="FFFF00"/>
                </a:solidFill>
              </a:rPr>
              <a:t>Evidence </a:t>
            </a:r>
            <a:r>
              <a:rPr lang="en-CA" b="1" dirty="0">
                <a:solidFill>
                  <a:srgbClr val="FFFF00"/>
                </a:solidFill>
              </a:rPr>
              <a:t>of human-environment interactions include:</a:t>
            </a:r>
            <a:endParaRPr lang="en-US" b="1" dirty="0">
              <a:solidFill>
                <a:srgbClr val="FFFF00"/>
              </a:solidFill>
            </a:endParaRPr>
          </a:p>
          <a:p>
            <a:pPr lvl="2"/>
            <a:r>
              <a:rPr lang="en-CA" sz="2000" b="1" dirty="0" smtClean="0">
                <a:solidFill>
                  <a:srgbClr val="FFFF00"/>
                </a:solidFill>
              </a:rPr>
              <a:t>Urbanization </a:t>
            </a:r>
            <a:r>
              <a:rPr lang="en-CA" sz="2000" b="1" dirty="0">
                <a:solidFill>
                  <a:srgbClr val="FFFF00"/>
                </a:solidFill>
              </a:rPr>
              <a:t>and suburbanization</a:t>
            </a:r>
            <a:endParaRPr lang="en-US" sz="2000" b="1" dirty="0">
              <a:solidFill>
                <a:srgbClr val="FFFF00"/>
              </a:solidFill>
            </a:endParaRPr>
          </a:p>
          <a:p>
            <a:pPr lvl="2"/>
            <a:r>
              <a:rPr lang="en-CA" sz="2000" b="1" dirty="0">
                <a:solidFill>
                  <a:srgbClr val="FFFF00"/>
                </a:solidFill>
              </a:rPr>
              <a:t>Environmental problems like acid rain</a:t>
            </a:r>
            <a:endParaRPr lang="en-US" sz="2000" b="1" dirty="0">
              <a:solidFill>
                <a:srgbClr val="FFFF00"/>
              </a:solidFill>
            </a:endParaRPr>
          </a:p>
          <a:p>
            <a:pPr lvl="2"/>
            <a:r>
              <a:rPr lang="en-CA" sz="2000" b="1" dirty="0">
                <a:solidFill>
                  <a:srgbClr val="FFFF00"/>
                </a:solidFill>
              </a:rPr>
              <a:t>Architecture of homes</a:t>
            </a:r>
            <a:endParaRPr lang="en-US" sz="2000" b="1" dirty="0">
              <a:solidFill>
                <a:srgbClr val="FFFF00"/>
              </a:solidFill>
            </a:endParaRPr>
          </a:p>
          <a:p>
            <a:pPr lvl="2"/>
            <a:r>
              <a:rPr lang="en-CA" sz="2000" b="1" dirty="0">
                <a:solidFill>
                  <a:srgbClr val="FFFF00"/>
                </a:solidFill>
              </a:rPr>
              <a:t>Placement of highways and </a:t>
            </a:r>
            <a:r>
              <a:rPr lang="en-CA" sz="2000" b="1" dirty="0" smtClean="0">
                <a:solidFill>
                  <a:srgbClr val="FFFF00"/>
                </a:solidFill>
              </a:rPr>
              <a:t>infrastructure: examples?</a:t>
            </a:r>
            <a:endParaRPr lang="en-US" sz="2000" b="1" dirty="0">
              <a:solidFill>
                <a:srgbClr val="FFFF00"/>
              </a:solidFill>
            </a:endParaRPr>
          </a:p>
          <a:p>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Theme 4: Movement</a:t>
            </a:r>
            <a:endParaRPr lang="en-US" dirty="0"/>
          </a:p>
        </p:txBody>
      </p:sp>
      <p:sp>
        <p:nvSpPr>
          <p:cNvPr id="3" name="Content Placeholder 2"/>
          <p:cNvSpPr>
            <a:spLocks noGrp="1"/>
          </p:cNvSpPr>
          <p:nvPr>
            <p:ph idx="1"/>
          </p:nvPr>
        </p:nvSpPr>
        <p:spPr/>
        <p:txBody>
          <a:bodyPr>
            <a:normAutofit fontScale="70000" lnSpcReduction="20000"/>
          </a:bodyPr>
          <a:lstStyle/>
          <a:p>
            <a:pPr lvl="0"/>
            <a:endParaRPr lang="en-CA" dirty="0" smtClean="0"/>
          </a:p>
          <a:p>
            <a:pPr lvl="0"/>
            <a:r>
              <a:rPr lang="en-CA" dirty="0" smtClean="0"/>
              <a:t>People </a:t>
            </a:r>
            <a:r>
              <a:rPr lang="en-CA" dirty="0"/>
              <a:t>move around all the time and have done so since the beginning of human history. When people move, or migrate, they carry cultural features with them to new locations and are influenced by the new location itself.</a:t>
            </a:r>
            <a:endParaRPr lang="en-US" dirty="0"/>
          </a:p>
          <a:p>
            <a:pPr lvl="0"/>
            <a:r>
              <a:rPr lang="en-CA" dirty="0"/>
              <a:t>People’s ideas move from place to place as well.  Today, the movement of ideas is very rapid as a result of modern communication and technology. Belief systems, fashion trends, government, laws, bad jokes all move across the surface of the earth. </a:t>
            </a:r>
            <a:endParaRPr lang="en-US" dirty="0"/>
          </a:p>
          <a:p>
            <a:pPr lvl="0"/>
            <a:r>
              <a:rPr lang="en-CA" dirty="0"/>
              <a:t>Products also move across the </a:t>
            </a:r>
            <a:r>
              <a:rPr lang="en-CA" dirty="0" smtClean="0"/>
              <a:t>Earth</a:t>
            </a:r>
          </a:p>
          <a:p>
            <a:pPr lvl="0"/>
            <a:endParaRPr lang="en-CA" dirty="0" smtClean="0"/>
          </a:p>
          <a:p>
            <a:pPr lvl="0"/>
            <a:r>
              <a:rPr lang="en-CA" i="1" dirty="0" smtClean="0"/>
              <a:t>What</a:t>
            </a:r>
            <a:r>
              <a:rPr lang="en-CA" dirty="0" smtClean="0"/>
              <a:t> </a:t>
            </a:r>
            <a:r>
              <a:rPr lang="en-CA" i="1" dirty="0" smtClean="0"/>
              <a:t>examples </a:t>
            </a:r>
            <a:r>
              <a:rPr lang="en-CA" i="1" dirty="0"/>
              <a:t>of modes of </a:t>
            </a:r>
            <a:r>
              <a:rPr lang="en-CA" i="1" dirty="0" smtClean="0"/>
              <a:t>transportation, cultural features, or products can you think of that move? </a:t>
            </a:r>
          </a:p>
          <a:p>
            <a:pPr lvl="0"/>
            <a:r>
              <a:rPr lang="en-CA" i="1" dirty="0" smtClean="0"/>
              <a:t>Share with your partner.</a:t>
            </a:r>
            <a:endParaRPr lang="en-US" dirty="0"/>
          </a:p>
          <a:p>
            <a:endParaRPr lang="en-US" dirty="0"/>
          </a:p>
        </p:txBody>
      </p:sp>
      <p:pic>
        <p:nvPicPr>
          <p:cNvPr id="6155" name="Picture 11" descr="C:\Documents and Settings\morgan.mclaughlin\Local Settings\Temporary Internet Files\Content.IE5\KF2MXJ2R\MC900030759[1].wmf"/>
          <p:cNvPicPr>
            <a:picLocks noChangeAspect="1" noChangeArrowheads="1"/>
          </p:cNvPicPr>
          <p:nvPr/>
        </p:nvPicPr>
        <p:blipFill>
          <a:blip r:embed="rId2" cstate="print"/>
          <a:srcRect/>
          <a:stretch>
            <a:fillRect/>
          </a:stretch>
        </p:blipFill>
        <p:spPr bwMode="auto">
          <a:xfrm>
            <a:off x="0" y="0"/>
            <a:ext cx="1766888" cy="1766888"/>
          </a:xfrm>
          <a:prstGeom prst="rect">
            <a:avLst/>
          </a:prstGeom>
          <a:noFill/>
        </p:spPr>
      </p:pic>
      <p:pic>
        <p:nvPicPr>
          <p:cNvPr id="6156" name="Picture 12" descr="C:\Documents and Settings\morgan.mclaughlin\Local Settings\Temporary Internet Files\Content.IE5\KF2MXJ2R\MC900319918[1].wmf"/>
          <p:cNvPicPr>
            <a:picLocks noChangeAspect="1" noChangeArrowheads="1"/>
          </p:cNvPicPr>
          <p:nvPr/>
        </p:nvPicPr>
        <p:blipFill>
          <a:blip r:embed="rId3" cstate="print"/>
          <a:srcRect/>
          <a:stretch>
            <a:fillRect/>
          </a:stretch>
        </p:blipFill>
        <p:spPr bwMode="auto">
          <a:xfrm>
            <a:off x="7162800" y="0"/>
            <a:ext cx="1819275" cy="1806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organ.mclaughlin\Local Settings\Temporary Internet Files\Content.IE5\NP6GVFZQ\MP900447418[1].jpg"/>
          <p:cNvPicPr>
            <a:picLocks noChangeAspect="1" noChangeArrowheads="1"/>
          </p:cNvPicPr>
          <p:nvPr/>
        </p:nvPicPr>
        <p:blipFill>
          <a:blip r:embed="rId2" cstate="print">
            <a:lum bright="-36000"/>
          </a:blip>
          <a:srcRect/>
          <a:stretch>
            <a:fillRect/>
          </a:stretch>
        </p:blipFill>
        <p:spPr bwMode="auto">
          <a:xfrm>
            <a:off x="228600" y="228600"/>
            <a:ext cx="8692446" cy="6400800"/>
          </a:xfrm>
          <a:prstGeom prst="rect">
            <a:avLst/>
          </a:prstGeom>
          <a:noFill/>
        </p:spPr>
      </p:pic>
      <p:sp>
        <p:nvSpPr>
          <p:cNvPr id="2" name="Title 1"/>
          <p:cNvSpPr>
            <a:spLocks noGrp="1"/>
          </p:cNvSpPr>
          <p:nvPr>
            <p:ph type="title"/>
          </p:nvPr>
        </p:nvSpPr>
        <p:spPr/>
        <p:txBody>
          <a:bodyPr>
            <a:normAutofit fontScale="90000"/>
          </a:bodyPr>
          <a:lstStyle/>
          <a:p>
            <a:pPr lvl="0"/>
            <a:r>
              <a:rPr lang="en-CA" dirty="0"/>
              <a:t>Theme 5: Region</a:t>
            </a:r>
            <a:r>
              <a:rPr lang="en-US" dirty="0"/>
              <a:t/>
            </a:r>
            <a:br>
              <a:rPr lang="en-US" dirty="0"/>
            </a:br>
            <a:endParaRPr lang="en-US" dirty="0"/>
          </a:p>
        </p:txBody>
      </p:sp>
      <p:sp>
        <p:nvSpPr>
          <p:cNvPr id="3" name="Content Placeholder 2"/>
          <p:cNvSpPr>
            <a:spLocks noGrp="1"/>
          </p:cNvSpPr>
          <p:nvPr>
            <p:ph idx="1"/>
          </p:nvPr>
        </p:nvSpPr>
        <p:spPr>
          <a:xfrm>
            <a:off x="457200" y="914400"/>
            <a:ext cx="8229600" cy="5638800"/>
          </a:xfrm>
        </p:spPr>
        <p:txBody>
          <a:bodyPr>
            <a:normAutofit fontScale="85000" lnSpcReduction="20000"/>
          </a:bodyPr>
          <a:lstStyle/>
          <a:p>
            <a:pPr lvl="0"/>
            <a:r>
              <a:rPr lang="en-CA" dirty="0">
                <a:solidFill>
                  <a:schemeClr val="bg1"/>
                </a:solidFill>
              </a:rPr>
              <a:t>A region is a part of the Earth’s surface that is joined together by at least one unifying </a:t>
            </a:r>
            <a:r>
              <a:rPr lang="en-CA" dirty="0" smtClean="0">
                <a:solidFill>
                  <a:schemeClr val="bg1"/>
                </a:solidFill>
              </a:rPr>
              <a:t>characteristic.</a:t>
            </a:r>
            <a:endParaRPr lang="en-US" dirty="0" smtClean="0">
              <a:solidFill>
                <a:schemeClr val="bg1"/>
              </a:solidFill>
            </a:endParaRPr>
          </a:p>
          <a:p>
            <a:pPr lvl="0"/>
            <a:r>
              <a:rPr lang="en-CA" u="sng" dirty="0" smtClean="0">
                <a:solidFill>
                  <a:schemeClr val="bg1"/>
                </a:solidFill>
              </a:rPr>
              <a:t>Political Regions: </a:t>
            </a:r>
          </a:p>
          <a:p>
            <a:pPr lvl="1"/>
            <a:r>
              <a:rPr lang="en-CA" dirty="0" smtClean="0">
                <a:solidFill>
                  <a:schemeClr val="bg1"/>
                </a:solidFill>
              </a:rPr>
              <a:t>British </a:t>
            </a:r>
            <a:r>
              <a:rPr lang="en-CA" dirty="0">
                <a:solidFill>
                  <a:schemeClr val="bg1"/>
                </a:solidFill>
              </a:rPr>
              <a:t>Columbia is a </a:t>
            </a:r>
            <a:r>
              <a:rPr lang="en-CA" dirty="0" smtClean="0">
                <a:solidFill>
                  <a:schemeClr val="bg1"/>
                </a:solidFill>
              </a:rPr>
              <a:t>political region</a:t>
            </a:r>
            <a:r>
              <a:rPr lang="en-CA" dirty="0">
                <a:solidFill>
                  <a:schemeClr val="bg1"/>
                </a:solidFill>
              </a:rPr>
              <a:t>. Its unifying characteristic as a </a:t>
            </a:r>
            <a:r>
              <a:rPr lang="en-CA" b="1" u="sng" dirty="0">
                <a:solidFill>
                  <a:schemeClr val="bg1"/>
                </a:solidFill>
              </a:rPr>
              <a:t>political</a:t>
            </a:r>
            <a:r>
              <a:rPr lang="en-CA" dirty="0">
                <a:solidFill>
                  <a:schemeClr val="bg1"/>
                </a:solidFill>
              </a:rPr>
              <a:t> </a:t>
            </a:r>
            <a:r>
              <a:rPr lang="en-CA" b="1" u="sng" dirty="0">
                <a:solidFill>
                  <a:schemeClr val="bg1"/>
                </a:solidFill>
              </a:rPr>
              <a:t>region</a:t>
            </a:r>
            <a:r>
              <a:rPr lang="en-CA" dirty="0">
                <a:solidFill>
                  <a:schemeClr val="bg1"/>
                </a:solidFill>
              </a:rPr>
              <a:t> within Canada is that all the laws of the province apply throughout the </a:t>
            </a:r>
            <a:r>
              <a:rPr lang="en-CA" dirty="0" smtClean="0">
                <a:solidFill>
                  <a:schemeClr val="bg1"/>
                </a:solidFill>
              </a:rPr>
              <a:t>region. Its boundaries are defined by law.</a:t>
            </a:r>
            <a:endParaRPr lang="en-US" dirty="0" smtClean="0">
              <a:solidFill>
                <a:schemeClr val="bg1"/>
              </a:solidFill>
            </a:endParaRPr>
          </a:p>
          <a:p>
            <a:pPr lvl="0"/>
            <a:r>
              <a:rPr lang="en-CA" u="sng" dirty="0" smtClean="0">
                <a:solidFill>
                  <a:schemeClr val="bg1"/>
                </a:solidFill>
              </a:rPr>
              <a:t>Physical Region</a:t>
            </a:r>
            <a:r>
              <a:rPr lang="en-CA" dirty="0" smtClean="0">
                <a:solidFill>
                  <a:schemeClr val="bg1"/>
                </a:solidFill>
              </a:rPr>
              <a:t>:</a:t>
            </a:r>
          </a:p>
          <a:p>
            <a:pPr lvl="1"/>
            <a:r>
              <a:rPr lang="en-CA" dirty="0" smtClean="0">
                <a:solidFill>
                  <a:schemeClr val="bg1"/>
                </a:solidFill>
              </a:rPr>
              <a:t>The </a:t>
            </a:r>
            <a:r>
              <a:rPr lang="en-CA" dirty="0">
                <a:solidFill>
                  <a:schemeClr val="bg1"/>
                </a:solidFill>
              </a:rPr>
              <a:t>Great Plains are a </a:t>
            </a:r>
            <a:r>
              <a:rPr lang="en-CA" b="1" u="sng" dirty="0">
                <a:solidFill>
                  <a:schemeClr val="bg1"/>
                </a:solidFill>
              </a:rPr>
              <a:t>physical</a:t>
            </a:r>
            <a:r>
              <a:rPr lang="en-CA" dirty="0">
                <a:solidFill>
                  <a:schemeClr val="bg1"/>
                </a:solidFill>
              </a:rPr>
              <a:t> </a:t>
            </a:r>
            <a:r>
              <a:rPr lang="en-CA" b="1" u="sng" dirty="0">
                <a:solidFill>
                  <a:schemeClr val="bg1"/>
                </a:solidFill>
              </a:rPr>
              <a:t>region</a:t>
            </a:r>
            <a:r>
              <a:rPr lang="en-CA" dirty="0">
                <a:solidFill>
                  <a:schemeClr val="bg1"/>
                </a:solidFill>
              </a:rPr>
              <a:t>, characterized by relatively flat, grassy land in the interior of North </a:t>
            </a:r>
            <a:r>
              <a:rPr lang="en-CA" dirty="0" smtClean="0">
                <a:solidFill>
                  <a:schemeClr val="bg1"/>
                </a:solidFill>
              </a:rPr>
              <a:t>America.</a:t>
            </a:r>
            <a:endParaRPr lang="en-US" dirty="0" smtClean="0">
              <a:solidFill>
                <a:schemeClr val="bg1"/>
              </a:solidFill>
            </a:endParaRPr>
          </a:p>
          <a:p>
            <a:pPr lvl="0"/>
            <a:r>
              <a:rPr lang="en-CA" u="sng" dirty="0" smtClean="0">
                <a:solidFill>
                  <a:schemeClr val="bg1"/>
                </a:solidFill>
              </a:rPr>
              <a:t>Distinct Region</a:t>
            </a:r>
            <a:r>
              <a:rPr lang="en-CA" dirty="0" smtClean="0">
                <a:solidFill>
                  <a:schemeClr val="bg1"/>
                </a:solidFill>
              </a:rPr>
              <a:t>:</a:t>
            </a:r>
          </a:p>
          <a:p>
            <a:pPr lvl="1"/>
            <a:r>
              <a:rPr lang="en-CA" dirty="0" smtClean="0">
                <a:solidFill>
                  <a:schemeClr val="bg1"/>
                </a:solidFill>
              </a:rPr>
              <a:t>Quebec </a:t>
            </a:r>
            <a:r>
              <a:rPr lang="en-CA" dirty="0">
                <a:solidFill>
                  <a:schemeClr val="bg1"/>
                </a:solidFill>
              </a:rPr>
              <a:t>is a </a:t>
            </a:r>
            <a:r>
              <a:rPr lang="en-CA" b="1" u="sng" dirty="0">
                <a:solidFill>
                  <a:schemeClr val="bg1"/>
                </a:solidFill>
              </a:rPr>
              <a:t>distinct region </a:t>
            </a:r>
            <a:r>
              <a:rPr lang="en-CA" dirty="0">
                <a:solidFill>
                  <a:schemeClr val="bg1"/>
                </a:solidFill>
              </a:rPr>
              <a:t>within Canada because the majority of its peoples speak </a:t>
            </a:r>
            <a:r>
              <a:rPr lang="en-CA" dirty="0" smtClean="0">
                <a:solidFill>
                  <a:schemeClr val="bg1"/>
                </a:solidFill>
              </a:rPr>
              <a:t>French.</a:t>
            </a:r>
          </a:p>
          <a:p>
            <a:pPr lvl="0"/>
            <a:r>
              <a:rPr lang="en-CA" dirty="0" smtClean="0">
                <a:solidFill>
                  <a:schemeClr val="bg1"/>
                </a:solidFill>
              </a:rPr>
              <a:t>What would be the characteristic that unifies The North Shore as a region? What kind of region would it classified as?</a:t>
            </a:r>
            <a:endParaRPr lang="en-US"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Complete the Five Themes of Geography Review sheet</a:t>
            </a:r>
          </a:p>
          <a:p>
            <a:r>
              <a:rPr lang="en-US" dirty="0" smtClean="0"/>
              <a:t>You may use your notes if you need to</a:t>
            </a:r>
          </a:p>
          <a:p>
            <a:r>
              <a:rPr lang="en-US" dirty="0" smtClean="0"/>
              <a:t>You have 3 minutes to complete before we move on</a:t>
            </a:r>
          </a:p>
          <a:p>
            <a:r>
              <a:rPr lang="en-US" dirty="0" smtClean="0"/>
              <a:t>It will be corrected next class and homework marks will be given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Maps and Mapping: </a:t>
            </a:r>
            <a:r>
              <a:rPr lang="en-CA" dirty="0" smtClean="0"/>
              <a:t/>
            </a:r>
            <a:br>
              <a:rPr lang="en-CA" dirty="0" smtClean="0"/>
            </a:br>
            <a:r>
              <a:rPr lang="en-CA" dirty="0" smtClean="0"/>
              <a:t>General </a:t>
            </a:r>
            <a:r>
              <a:rPr lang="en-CA" dirty="0"/>
              <a:t>Rules and Guidelines</a:t>
            </a:r>
            <a:endParaRPr lang="en-US" dirty="0"/>
          </a:p>
        </p:txBody>
      </p:sp>
      <p:sp>
        <p:nvSpPr>
          <p:cNvPr id="3" name="Content Placeholder 2"/>
          <p:cNvSpPr>
            <a:spLocks noGrp="1"/>
          </p:cNvSpPr>
          <p:nvPr>
            <p:ph idx="1"/>
          </p:nvPr>
        </p:nvSpPr>
        <p:spPr/>
        <p:txBody>
          <a:bodyPr anchor="t"/>
          <a:lstStyle/>
          <a:p>
            <a:pPr algn="just">
              <a:buNone/>
            </a:pPr>
            <a:r>
              <a:rPr lang="en-CA" sz="2400" i="1" dirty="0" smtClean="0"/>
              <a:t>Follow these rules and guidelines for maps, and your work will be accurate and excellent throughout the year!</a:t>
            </a:r>
          </a:p>
          <a:p>
            <a:pPr algn="just">
              <a:buNone/>
            </a:pPr>
            <a:r>
              <a:rPr lang="en-CA" sz="2400" i="1" dirty="0" smtClean="0"/>
              <a:t>Is the map below an example of a “good” map? Why?</a:t>
            </a:r>
          </a:p>
          <a:p>
            <a:pPr algn="just">
              <a:buNone/>
            </a:pPr>
            <a:r>
              <a:rPr lang="en-CA" sz="2400" i="1" dirty="0" smtClean="0"/>
              <a:t>What else is missing?</a:t>
            </a:r>
            <a:endParaRPr lang="en-US" sz="2400" i="1" dirty="0" smtClean="0"/>
          </a:p>
          <a:p>
            <a:pPr algn="just"/>
            <a:endParaRPr lang="en-US" dirty="0"/>
          </a:p>
        </p:txBody>
      </p:sp>
      <p:pic>
        <p:nvPicPr>
          <p:cNvPr id="8204" name="Picture 12" descr="C:\Documents and Settings\morgan.mclaughlin\Local Settings\Temporary Internet Files\Content.IE5\W4LA2U2T\MC900189583[1].jpg"/>
          <p:cNvPicPr>
            <a:picLocks noChangeAspect="1" noChangeArrowheads="1"/>
          </p:cNvPicPr>
          <p:nvPr/>
        </p:nvPicPr>
        <p:blipFill rotWithShape="1">
          <a:blip r:embed="rId2" cstate="print"/>
          <a:srcRect l="9677" r="6776"/>
          <a:stretch/>
        </p:blipFill>
        <p:spPr bwMode="auto">
          <a:xfrm>
            <a:off x="3735978" y="3048000"/>
            <a:ext cx="4624252" cy="3581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Mapping guidelines</a:t>
            </a:r>
            <a:endParaRPr lang="en-US" dirty="0"/>
          </a:p>
        </p:txBody>
      </p:sp>
      <p:sp>
        <p:nvSpPr>
          <p:cNvPr id="6" name="Content Placeholder 5"/>
          <p:cNvSpPr>
            <a:spLocks noGrp="1"/>
          </p:cNvSpPr>
          <p:nvPr>
            <p:ph idx="1"/>
          </p:nvPr>
        </p:nvSpPr>
        <p:spPr/>
        <p:txBody>
          <a:bodyPr>
            <a:normAutofit fontScale="70000" lnSpcReduction="20000"/>
          </a:bodyPr>
          <a:lstStyle/>
          <a:p>
            <a:r>
              <a:rPr lang="en-CA" b="1" u="sng" dirty="0"/>
              <a:t>Name</a:t>
            </a:r>
            <a:r>
              <a:rPr lang="en-CA" dirty="0"/>
              <a:t>: Print your name (first, last, block) in the top right-hand corner of the map</a:t>
            </a:r>
            <a:endParaRPr lang="en-US" dirty="0"/>
          </a:p>
          <a:p>
            <a:r>
              <a:rPr lang="en-CA" b="1" u="sng" dirty="0"/>
              <a:t>Title</a:t>
            </a:r>
            <a:r>
              <a:rPr lang="en-CA" dirty="0"/>
              <a:t>:  The title should reflect the nature of the map – for example, physical, political, historical, religions, geographic map of…</a:t>
            </a:r>
            <a:br>
              <a:rPr lang="en-CA" dirty="0"/>
            </a:br>
            <a:r>
              <a:rPr lang="en-CA" dirty="0"/>
              <a:t>Sometimes the title will be given to you; other times you will be expected to create an accurate title of your own.</a:t>
            </a:r>
            <a:endParaRPr lang="en-US" dirty="0"/>
          </a:p>
          <a:p>
            <a:r>
              <a:rPr lang="en-CA" b="1" u="sng" dirty="0"/>
              <a:t>Keys/Legend</a:t>
            </a:r>
            <a:r>
              <a:rPr lang="en-CA" dirty="0"/>
              <a:t>: a key or legend should </a:t>
            </a:r>
            <a:r>
              <a:rPr lang="en-CA" b="1" dirty="0"/>
              <a:t>only</a:t>
            </a:r>
            <a:r>
              <a:rPr lang="en-CA" dirty="0"/>
              <a:t> be used if it will be of value; generally if there is too much information to be put on a small map. A good map should show something at a glance; hence colour keys are often very helpful. The legend box should be placed on the bottom left-hand corner of the map, or in a place where there is enough room for it to fit and be legible. Colours should be harmonious; colouring should be light, shading using pencil crayon (NO MARKERS). This allows the reader to see all the printing on the map.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Guidelines</a:t>
            </a: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r>
              <a:rPr lang="en-CA" b="1" dirty="0"/>
              <a:t>Symbols</a:t>
            </a:r>
            <a:r>
              <a:rPr lang="en-CA" dirty="0"/>
              <a:t>: Often maps have standardized symbols both for natural and human-made features</a:t>
            </a:r>
            <a:endParaRPr lang="en-US" dirty="0"/>
          </a:p>
          <a:p>
            <a:r>
              <a:rPr lang="en-CA" dirty="0"/>
              <a:t>River</a:t>
            </a:r>
            <a:r>
              <a:rPr lang="en-CA" dirty="0" smtClean="0"/>
              <a:t>:  </a:t>
            </a:r>
            <a:endParaRPr lang="en-US" dirty="0"/>
          </a:p>
          <a:p>
            <a:r>
              <a:rPr lang="en-CA" dirty="0"/>
              <a:t>Swamp/marsh</a:t>
            </a:r>
            <a:endParaRPr lang="en-US" dirty="0"/>
          </a:p>
          <a:p>
            <a:r>
              <a:rPr lang="en-CA" dirty="0"/>
              <a:t>Extent of glaciations</a:t>
            </a:r>
            <a:endParaRPr lang="en-US" dirty="0"/>
          </a:p>
          <a:p>
            <a:r>
              <a:rPr lang="en-CA" dirty="0"/>
              <a:t>City/village/town</a:t>
            </a:r>
            <a:endParaRPr lang="en-US" dirty="0"/>
          </a:p>
          <a:p>
            <a:r>
              <a:rPr lang="en-CA" dirty="0"/>
              <a:t>Railway</a:t>
            </a:r>
            <a:endParaRPr lang="en-US" dirty="0"/>
          </a:p>
          <a:p>
            <a:r>
              <a:rPr lang="en-CA" dirty="0" smtClean="0"/>
              <a:t>Bridge</a:t>
            </a:r>
          </a:p>
          <a:p>
            <a:r>
              <a:rPr lang="en-CA" dirty="0" smtClean="0"/>
              <a:t>Check out  page 4 in your atlas for other symbols</a:t>
            </a:r>
            <a:endParaRPr lang="en-US" dirty="0"/>
          </a:p>
          <a:p>
            <a:endParaRPr lang="en-US" dirty="0"/>
          </a:p>
        </p:txBody>
      </p:sp>
      <p:sp>
        <p:nvSpPr>
          <p:cNvPr id="4" name="TextBox 3"/>
          <p:cNvSpPr txBox="1"/>
          <p:nvPr/>
        </p:nvSpPr>
        <p:spPr>
          <a:xfrm>
            <a:off x="3886200" y="4343400"/>
            <a:ext cx="1341073" cy="369332"/>
          </a:xfrm>
          <a:prstGeom prst="rect">
            <a:avLst/>
          </a:prstGeom>
          <a:noFill/>
        </p:spPr>
        <p:txBody>
          <a:bodyPr wrap="none" rtlCol="0">
            <a:spAutoFit/>
          </a:bodyPr>
          <a:lstStyle/>
          <a:p>
            <a:r>
              <a:rPr lang="en-US" dirty="0" smtClean="0"/>
              <a:t>* Vancouver</a:t>
            </a:r>
            <a:endParaRPr lang="en-US" dirty="0"/>
          </a:p>
        </p:txBody>
      </p:sp>
      <mc:AlternateContent xmlns:mc="http://schemas.openxmlformats.org/markup-compatibility/2006">
        <mc:Choice xmlns:p14="http://schemas.microsoft.com/office/powerpoint/2010/main" Requires="p14">
          <p:contentPart p14:bwMode="auto" r:id="rId2">
            <p14:nvContentPartPr>
              <p14:cNvPr id="29699" name="Ink 3"/>
              <p14:cNvContentPartPr>
                <a14:cpLocks xmlns:a14="http://schemas.microsoft.com/office/drawing/2010/main" noRot="1" noChangeAspect="1" noEditPoints="1" noChangeArrowheads="1" noChangeShapeType="1"/>
              </p14:cNvContentPartPr>
              <p14:nvPr/>
            </p14:nvContentPartPr>
            <p14:xfrm>
              <a:off x="2524125" y="2819400"/>
              <a:ext cx="2705100" cy="269875"/>
            </p14:xfrm>
          </p:contentPart>
        </mc:Choice>
        <mc:Fallback>
          <p:pic>
            <p:nvPicPr>
              <p:cNvPr id="29699" name="Ink 3"/>
              <p:cNvPicPr>
                <a:picLocks noRot="1" noChangeAspect="1" noEditPoints="1" noChangeArrowheads="1" noChangeShapeType="1"/>
              </p:cNvPicPr>
              <p:nvPr/>
            </p:nvPicPr>
            <p:blipFill>
              <a:blip r:embed="rId3"/>
              <a:stretch>
                <a:fillRect/>
              </a:stretch>
            </p:blipFill>
            <p:spPr>
              <a:xfrm>
                <a:off x="2517645" y="2812940"/>
                <a:ext cx="2718060" cy="282795"/>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9700" name="Ink 4"/>
              <p14:cNvContentPartPr>
                <a14:cpLocks xmlns:a14="http://schemas.microsoft.com/office/drawing/2010/main" noRot="1" noChangeAspect="1" noEditPoints="1" noChangeArrowheads="1" noChangeShapeType="1"/>
              </p14:cNvContentPartPr>
              <p14:nvPr/>
            </p14:nvContentPartPr>
            <p14:xfrm>
              <a:off x="3503613" y="3446463"/>
              <a:ext cx="366712" cy="122237"/>
            </p14:xfrm>
          </p:contentPart>
        </mc:Choice>
        <mc:Fallback>
          <p:pic>
            <p:nvPicPr>
              <p:cNvPr id="29700" name="Ink 4"/>
              <p:cNvPicPr>
                <a:picLocks noRot="1" noChangeAspect="1" noEditPoints="1" noChangeArrowheads="1" noChangeShapeType="1"/>
              </p:cNvPicPr>
              <p:nvPr/>
            </p:nvPicPr>
            <p:blipFill>
              <a:blip r:embed="rId5"/>
              <a:stretch>
                <a:fillRect/>
              </a:stretch>
            </p:blipFill>
            <p:spPr>
              <a:xfrm>
                <a:off x="3497135" y="3439992"/>
                <a:ext cx="379667" cy="1351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701" name="Ink 5"/>
              <p14:cNvContentPartPr>
                <a14:cpLocks xmlns:a14="http://schemas.microsoft.com/office/drawing/2010/main" noRot="1" noChangeAspect="1" noEditPoints="1" noChangeArrowheads="1" noChangeShapeType="1"/>
              </p14:cNvContentPartPr>
              <p14:nvPr/>
            </p14:nvContentPartPr>
            <p14:xfrm>
              <a:off x="4154488" y="3462338"/>
              <a:ext cx="373062" cy="155575"/>
            </p14:xfrm>
          </p:contentPart>
        </mc:Choice>
        <mc:Fallback>
          <p:pic>
            <p:nvPicPr>
              <p:cNvPr id="29701" name="Ink 5"/>
              <p:cNvPicPr>
                <a:picLocks noRot="1" noChangeAspect="1" noEditPoints="1" noChangeArrowheads="1" noChangeShapeType="1"/>
              </p:cNvPicPr>
              <p:nvPr/>
            </p:nvPicPr>
            <p:blipFill>
              <a:blip r:embed="rId7"/>
              <a:stretch>
                <a:fillRect/>
              </a:stretch>
            </p:blipFill>
            <p:spPr>
              <a:xfrm>
                <a:off x="4148006" y="3455856"/>
                <a:ext cx="386026" cy="1685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702" name="Ink 6"/>
              <p14:cNvContentPartPr>
                <a14:cpLocks xmlns:a14="http://schemas.microsoft.com/office/drawing/2010/main" noRot="1" noChangeAspect="1" noEditPoints="1" noChangeArrowheads="1" noChangeShapeType="1"/>
              </p14:cNvContentPartPr>
              <p14:nvPr/>
            </p14:nvContentPartPr>
            <p14:xfrm>
              <a:off x="4953000" y="3409950"/>
              <a:ext cx="315913" cy="149225"/>
            </p14:xfrm>
          </p:contentPart>
        </mc:Choice>
        <mc:Fallback>
          <p:pic>
            <p:nvPicPr>
              <p:cNvPr id="29702" name="Ink 6"/>
              <p:cNvPicPr>
                <a:picLocks noRot="1" noChangeAspect="1" noEditPoints="1" noChangeArrowheads="1" noChangeShapeType="1"/>
              </p:cNvPicPr>
              <p:nvPr/>
            </p:nvPicPr>
            <p:blipFill>
              <a:blip r:embed="rId9"/>
              <a:stretch>
                <a:fillRect/>
              </a:stretch>
            </p:blipFill>
            <p:spPr>
              <a:xfrm>
                <a:off x="4946523" y="3403478"/>
                <a:ext cx="328866" cy="16217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703" name="Ink 7"/>
              <p14:cNvContentPartPr>
                <a14:cpLocks xmlns:a14="http://schemas.microsoft.com/office/drawing/2010/main" noRot="1" noChangeAspect="1" noEditPoints="1" noChangeArrowheads="1" noChangeShapeType="1"/>
              </p14:cNvContentPartPr>
              <p14:nvPr/>
            </p14:nvContentPartPr>
            <p14:xfrm>
              <a:off x="4427538" y="3951288"/>
              <a:ext cx="1922462" cy="303212"/>
            </p14:xfrm>
          </p:contentPart>
        </mc:Choice>
        <mc:Fallback>
          <p:pic>
            <p:nvPicPr>
              <p:cNvPr id="29703" name="Ink 7"/>
              <p:cNvPicPr>
                <a:picLocks noRot="1" noChangeAspect="1" noEditPoints="1" noChangeArrowheads="1" noChangeShapeType="1"/>
              </p:cNvPicPr>
              <p:nvPr/>
            </p:nvPicPr>
            <p:blipFill>
              <a:blip r:embed="rId11"/>
              <a:stretch>
                <a:fillRect/>
              </a:stretch>
            </p:blipFill>
            <p:spPr>
              <a:xfrm>
                <a:off x="4421058" y="3944806"/>
                <a:ext cx="1935422" cy="31617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706" name="Ink 10"/>
              <p14:cNvContentPartPr>
                <a14:cpLocks xmlns:a14="http://schemas.microsoft.com/office/drawing/2010/main" noRot="1" noChangeAspect="1" noEditPoints="1" noChangeArrowheads="1" noChangeShapeType="1"/>
              </p14:cNvContentPartPr>
              <p14:nvPr/>
            </p14:nvContentPartPr>
            <p14:xfrm>
              <a:off x="2244725" y="5029200"/>
              <a:ext cx="1965325" cy="625475"/>
            </p14:xfrm>
          </p:contentPart>
        </mc:Choice>
        <mc:Fallback>
          <p:pic>
            <p:nvPicPr>
              <p:cNvPr id="29706" name="Ink 10"/>
              <p:cNvPicPr>
                <a:picLocks noRot="1" noChangeAspect="1" noEditPoints="1" noChangeArrowheads="1" noChangeShapeType="1"/>
              </p:cNvPicPr>
              <p:nvPr/>
            </p:nvPicPr>
            <p:blipFill>
              <a:blip r:embed="rId13"/>
              <a:stretch>
                <a:fillRect/>
              </a:stretch>
            </p:blipFill>
            <p:spPr>
              <a:xfrm>
                <a:off x="2238245" y="5022718"/>
                <a:ext cx="1978286" cy="63843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707" name="Ink 11"/>
              <p14:cNvContentPartPr>
                <a14:cpLocks xmlns:a14="http://schemas.microsoft.com/office/drawing/2010/main" noRot="1" noChangeAspect="1" noEditPoints="1" noChangeArrowheads="1" noChangeShapeType="1"/>
              </p14:cNvContentPartPr>
              <p14:nvPr/>
            </p14:nvContentPartPr>
            <p14:xfrm>
              <a:off x="2232025" y="5721350"/>
              <a:ext cx="715963" cy="103188"/>
            </p14:xfrm>
          </p:contentPart>
        </mc:Choice>
        <mc:Fallback>
          <p:pic>
            <p:nvPicPr>
              <p:cNvPr id="29707" name="Ink 11"/>
              <p:cNvPicPr>
                <a:picLocks noRot="1" noChangeAspect="1" noEditPoints="1" noChangeArrowheads="1" noChangeShapeType="1"/>
              </p:cNvPicPr>
              <p:nvPr/>
            </p:nvPicPr>
            <p:blipFill>
              <a:blip r:embed="rId15"/>
              <a:stretch>
                <a:fillRect/>
              </a:stretch>
            </p:blipFill>
            <p:spPr>
              <a:xfrm>
                <a:off x="2225546" y="5714878"/>
                <a:ext cx="728922" cy="116131"/>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Guidelines</a:t>
            </a:r>
            <a:endParaRPr lang="en-US" dirty="0"/>
          </a:p>
        </p:txBody>
      </p:sp>
      <p:sp>
        <p:nvSpPr>
          <p:cNvPr id="3" name="Content Placeholder 2"/>
          <p:cNvSpPr>
            <a:spLocks noGrp="1"/>
          </p:cNvSpPr>
          <p:nvPr>
            <p:ph idx="1"/>
          </p:nvPr>
        </p:nvSpPr>
        <p:spPr/>
        <p:txBody>
          <a:bodyPr/>
          <a:lstStyle/>
          <a:p>
            <a:r>
              <a:rPr lang="en-CA" b="1" u="sng" dirty="0"/>
              <a:t>Location</a:t>
            </a:r>
            <a:r>
              <a:rPr lang="en-CA" dirty="0"/>
              <a:t>: when placing items on a map, the location should be as accurate as possible. On a small world map, the thickness of a pen could equal hundreds of kilometres. If a city or a feature is located on the north side of a bay, place it there.  With a long label, try to have part of the label on or near the feature (mountain ranges, along the range)</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Guidelines</a:t>
            </a:r>
            <a:endParaRPr lang="en-US" dirty="0"/>
          </a:p>
        </p:txBody>
      </p:sp>
      <p:sp>
        <p:nvSpPr>
          <p:cNvPr id="3" name="Content Placeholder 2"/>
          <p:cNvSpPr>
            <a:spLocks noGrp="1"/>
          </p:cNvSpPr>
          <p:nvPr>
            <p:ph idx="1"/>
          </p:nvPr>
        </p:nvSpPr>
        <p:spPr/>
        <p:txBody>
          <a:bodyPr>
            <a:normAutofit fontScale="70000" lnSpcReduction="20000"/>
          </a:bodyPr>
          <a:lstStyle/>
          <a:p>
            <a:r>
              <a:rPr lang="en-CA" b="1" dirty="0"/>
              <a:t>Printing</a:t>
            </a:r>
            <a:r>
              <a:rPr lang="en-CA" dirty="0"/>
              <a:t>: all map printing should be in pencil, unless instructed otherwise. It should be neat and legible. Sometimes it is good to vary the size of your label.  CAPITAL CITY, Small City, Town</a:t>
            </a:r>
            <a:endParaRPr lang="en-US" dirty="0"/>
          </a:p>
          <a:p>
            <a:r>
              <a:rPr lang="en-CA" b="1" dirty="0" smtClean="0"/>
              <a:t>DO NOT</a:t>
            </a:r>
            <a:r>
              <a:rPr lang="en-CA" dirty="0"/>
              <a:t>:  stack the letters in a label</a:t>
            </a:r>
            <a:br>
              <a:rPr lang="en-CA" dirty="0"/>
            </a:br>
            <a:r>
              <a:rPr lang="en-CA" b="1" dirty="0"/>
              <a:t>DO NOT</a:t>
            </a:r>
            <a:r>
              <a:rPr lang="en-CA" dirty="0"/>
              <a:t>: use arrows to connect a label to a place</a:t>
            </a:r>
            <a:endParaRPr lang="en-US" dirty="0"/>
          </a:p>
          <a:p>
            <a:r>
              <a:rPr lang="en-CA" b="1" dirty="0"/>
              <a:t>Cities</a:t>
            </a:r>
            <a:r>
              <a:rPr lang="en-CA" dirty="0"/>
              <a:t>: names of cities should be parallel to the base of the map. The name of the city follows a dot to indicate the exact location.</a:t>
            </a:r>
            <a:endParaRPr lang="en-US" dirty="0"/>
          </a:p>
          <a:p>
            <a:r>
              <a:rPr lang="en-CA" b="1" dirty="0"/>
              <a:t>Rivers</a:t>
            </a:r>
            <a:r>
              <a:rPr lang="en-CA" dirty="0"/>
              <a:t>: Rivers should be printed along the line representing the river. The abbreviation for river is R.</a:t>
            </a:r>
            <a:endParaRPr lang="en-US" dirty="0"/>
          </a:p>
          <a:p>
            <a:r>
              <a:rPr lang="en-CA" b="1" dirty="0"/>
              <a:t>Mountains</a:t>
            </a:r>
            <a:r>
              <a:rPr lang="en-CA" dirty="0"/>
              <a:t>: the name of a range should be printed along the path of the mountain range. ^^^ is the symbol for mountains. The abbreviation is MTS.</a:t>
            </a:r>
            <a:endParaRPr lang="en-US" dirty="0"/>
          </a:p>
          <a:p>
            <a:r>
              <a:rPr lang="en-CA" b="1" dirty="0"/>
              <a:t>Lakes and bodies of water</a:t>
            </a:r>
            <a:r>
              <a:rPr lang="en-CA" dirty="0"/>
              <a:t>: these labels should be parallel to the bottom of the page.</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It </a:t>
            </a:r>
            <a:r>
              <a:rPr lang="en-CA" dirty="0"/>
              <a:t>is the study of the Earth’s surface and the interaction between humans and Earth</a:t>
            </a:r>
            <a:endParaRPr lang="en-US" dirty="0"/>
          </a:p>
          <a:p>
            <a:r>
              <a:rPr lang="en-CA" dirty="0"/>
              <a:t>Geography comes from two Greek words: </a:t>
            </a:r>
            <a:r>
              <a:rPr lang="en-CA" i="1" dirty="0"/>
              <a:t>geo, </a:t>
            </a:r>
            <a:r>
              <a:rPr lang="en-CA" dirty="0"/>
              <a:t>meaning Earth and </a:t>
            </a:r>
            <a:r>
              <a:rPr lang="en-CA" i="1" dirty="0" err="1"/>
              <a:t>graphe</a:t>
            </a:r>
            <a:r>
              <a:rPr lang="en-CA" dirty="0"/>
              <a:t>, meaning “to write about”</a:t>
            </a:r>
            <a:endParaRPr lang="en-US" dirty="0"/>
          </a:p>
          <a:p>
            <a:r>
              <a:rPr lang="en-CA" dirty="0"/>
              <a:t>Another way to define geography is this: a social science that deals with the description, distribution, and interaction of the diverse physical, biological, and cultural features of the Earth’s surface. 		[Merriam-Webster Dictionary]</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Guidelines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CA" b="1" dirty="0"/>
              <a:t>Scale</a:t>
            </a:r>
            <a:r>
              <a:rPr lang="en-CA" dirty="0"/>
              <a:t>: scale shows the actual distances between places on the Earth’s surface. On a map it is shown 3 ways	</a:t>
            </a:r>
            <a:endParaRPr lang="en-US" dirty="0"/>
          </a:p>
          <a:p>
            <a:endParaRPr lang="en-US" dirty="0" smtClean="0"/>
          </a:p>
          <a:p>
            <a:endParaRPr lang="en-US" dirty="0"/>
          </a:p>
          <a:p>
            <a:endParaRPr lang="en-US" dirty="0" smtClean="0"/>
          </a:p>
          <a:p>
            <a:endParaRPr lang="en-US" dirty="0"/>
          </a:p>
          <a:p>
            <a:r>
              <a:rPr lang="en-US" dirty="0" smtClean="0"/>
              <a:t>Look </a:t>
            </a:r>
            <a:r>
              <a:rPr lang="en-US" dirty="0" smtClean="0"/>
              <a:t>at page 10, what is the scale</a:t>
            </a:r>
            <a:r>
              <a:rPr lang="en-US" dirty="0" smtClean="0"/>
              <a:t>?</a:t>
            </a:r>
            <a:endParaRPr lang="en-US" dirty="0" smtClean="0"/>
          </a:p>
          <a:p>
            <a:r>
              <a:rPr lang="en-US" dirty="0" smtClean="0"/>
              <a:t>How </a:t>
            </a:r>
            <a:r>
              <a:rPr lang="en-US" dirty="0" smtClean="0"/>
              <a:t>would you explain this as a statement?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88226897"/>
              </p:ext>
            </p:extLst>
          </p:nvPr>
        </p:nvGraphicFramePr>
        <p:xfrm>
          <a:off x="723900" y="3200400"/>
          <a:ext cx="7315200" cy="2133600"/>
        </p:xfrm>
        <a:graphic>
          <a:graphicData uri="http://schemas.openxmlformats.org/drawingml/2006/table">
            <a:tbl>
              <a:tblPr firstRow="1" bandRow="1">
                <a:tableStyleId>{5C22544A-7EE6-4342-B048-85BDC9FD1C3A}</a:tableStyleId>
              </a:tblPr>
              <a:tblGrid>
                <a:gridCol w="1828800"/>
                <a:gridCol w="3429000"/>
                <a:gridCol w="2057400"/>
              </a:tblGrid>
              <a:tr h="2133600">
                <a:tc>
                  <a:txBody>
                    <a:bodyPr/>
                    <a:lstStyle/>
                    <a:p>
                      <a:pPr marL="0" marR="0">
                        <a:lnSpc>
                          <a:spcPct val="115000"/>
                        </a:lnSpc>
                        <a:spcBef>
                          <a:spcPts val="0"/>
                        </a:spcBef>
                        <a:spcAft>
                          <a:spcPts val="0"/>
                        </a:spcAft>
                      </a:pPr>
                      <a:r>
                        <a:rPr lang="en-CA" sz="1800" dirty="0">
                          <a:latin typeface="Calibri"/>
                          <a:ea typeface="Calibri"/>
                          <a:cs typeface="Times New Roman"/>
                        </a:rPr>
                        <a:t>* a statement of scale</a:t>
                      </a:r>
                      <a:endParaRPr lang="en-US" sz="1800" dirty="0">
                        <a:latin typeface="Calibri"/>
                        <a:ea typeface="Calibri"/>
                        <a:cs typeface="Times New Roman"/>
                      </a:endParaRPr>
                    </a:p>
                    <a:p>
                      <a:pPr marL="0" marR="0">
                        <a:lnSpc>
                          <a:spcPct val="115000"/>
                        </a:lnSpc>
                        <a:spcBef>
                          <a:spcPts val="0"/>
                        </a:spcBef>
                        <a:spcAft>
                          <a:spcPts val="0"/>
                        </a:spcAft>
                      </a:pPr>
                      <a:r>
                        <a:rPr lang="en-CA" sz="1800" dirty="0">
                          <a:latin typeface="Calibri"/>
                          <a:ea typeface="Calibri"/>
                          <a:cs typeface="Times New Roman"/>
                        </a:rPr>
                        <a:t> 1 cm = 1 km</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800" dirty="0">
                          <a:latin typeface="Calibri"/>
                          <a:ea typeface="Calibri"/>
                          <a:cs typeface="Times New Roman"/>
                        </a:rPr>
                        <a:t>* a linear or graphic scale </a:t>
                      </a:r>
                      <a:endParaRPr lang="en-US" sz="1800" dirty="0">
                        <a:latin typeface="Calibri"/>
                        <a:ea typeface="Calibri"/>
                        <a:cs typeface="Times New Roman"/>
                      </a:endParaRPr>
                    </a:p>
                    <a:p>
                      <a:pPr marL="0" marR="0">
                        <a:lnSpc>
                          <a:spcPct val="115000"/>
                        </a:lnSpc>
                        <a:spcBef>
                          <a:spcPts val="0"/>
                        </a:spcBef>
                        <a:spcAft>
                          <a:spcPts val="0"/>
                        </a:spcAft>
                      </a:pPr>
                      <a:r>
                        <a:rPr lang="en-CA" sz="1100" dirty="0">
                          <a:latin typeface="Calibri"/>
                          <a:ea typeface="Calibri"/>
                          <a:cs typeface="Times New Roman"/>
                        </a:rPr>
                        <a:t>	</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800" dirty="0">
                          <a:latin typeface="Calibri"/>
                          <a:ea typeface="Calibri"/>
                          <a:cs typeface="Times New Roman"/>
                        </a:rPr>
                        <a:t>* a representative fraction</a:t>
                      </a:r>
                      <a:endParaRPr lang="en-US" sz="1800" dirty="0">
                        <a:latin typeface="Calibri"/>
                        <a:ea typeface="Calibri"/>
                        <a:cs typeface="Times New Roman"/>
                      </a:endParaRPr>
                    </a:p>
                    <a:p>
                      <a:pPr marL="0" marR="0">
                        <a:lnSpc>
                          <a:spcPct val="115000"/>
                        </a:lnSpc>
                        <a:spcBef>
                          <a:spcPts val="0"/>
                        </a:spcBef>
                        <a:spcAft>
                          <a:spcPts val="0"/>
                        </a:spcAft>
                      </a:pPr>
                      <a:r>
                        <a:rPr lang="en-CA" sz="1800" dirty="0">
                          <a:latin typeface="Calibri"/>
                          <a:ea typeface="Calibri"/>
                          <a:cs typeface="Times New Roman"/>
                        </a:rPr>
                        <a:t>1: 100,000</a:t>
                      </a:r>
                      <a:endParaRPr lang="en-US" sz="1800" dirty="0">
                        <a:latin typeface="Calibri"/>
                        <a:ea typeface="Calibri"/>
                        <a:cs typeface="Times New Roman"/>
                      </a:endParaRPr>
                    </a:p>
                  </a:txBody>
                  <a:tcPr marL="68580" marR="68580" marT="0" marB="0"/>
                </a:tc>
              </a:tr>
            </a:tbl>
          </a:graphicData>
        </a:graphic>
      </p:graphicFrame>
      <p:pic>
        <p:nvPicPr>
          <p:cNvPr id="5" name="il_fi" descr="http://www.mansfieldct.org/Schools/MMS/staff/szych/Home%20Page%20Folder/Introduction%20to%20Maps_files/image001.gif"/>
          <p:cNvPicPr/>
          <p:nvPr/>
        </p:nvPicPr>
        <p:blipFill>
          <a:blip r:embed="rId2" cstate="print"/>
          <a:srcRect/>
          <a:stretch>
            <a:fillRect/>
          </a:stretch>
        </p:blipFill>
        <p:spPr bwMode="auto">
          <a:xfrm>
            <a:off x="2819400" y="3581400"/>
            <a:ext cx="28194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C:\Documents and Settings\morgan.mclaughlin\Local Settings\Temporary Internet Files\Content.IE5\S2GURDPI\MC900438423[1].jpg"/>
          <p:cNvPicPr>
            <a:picLocks noChangeAspect="1" noChangeArrowheads="1"/>
          </p:cNvPicPr>
          <p:nvPr/>
        </p:nvPicPr>
        <p:blipFill>
          <a:blip r:embed="rId2" cstate="print">
            <a:lum bright="46000" contrast="-49000"/>
          </a:blip>
          <a:srcRect/>
          <a:stretch>
            <a:fillRect/>
          </a:stretch>
        </p:blipFill>
        <p:spPr bwMode="auto">
          <a:xfrm>
            <a:off x="533400" y="523875"/>
            <a:ext cx="8610600" cy="6334125"/>
          </a:xfrm>
          <a:prstGeom prst="rect">
            <a:avLst/>
          </a:prstGeom>
          <a:noFill/>
        </p:spPr>
      </p:pic>
      <p:sp>
        <p:nvSpPr>
          <p:cNvPr id="2" name="Title 1"/>
          <p:cNvSpPr>
            <a:spLocks noGrp="1"/>
          </p:cNvSpPr>
          <p:nvPr>
            <p:ph type="title"/>
          </p:nvPr>
        </p:nvSpPr>
        <p:spPr/>
        <p:txBody>
          <a:bodyPr/>
          <a:lstStyle/>
          <a:p>
            <a:r>
              <a:rPr lang="en-US" dirty="0" smtClean="0"/>
              <a:t>Mapping Guidelines</a:t>
            </a:r>
            <a:endParaRPr lang="en-US" dirty="0"/>
          </a:p>
        </p:txBody>
      </p:sp>
      <p:sp>
        <p:nvSpPr>
          <p:cNvPr id="3" name="Content Placeholder 2"/>
          <p:cNvSpPr>
            <a:spLocks noGrp="1"/>
          </p:cNvSpPr>
          <p:nvPr>
            <p:ph idx="1"/>
          </p:nvPr>
        </p:nvSpPr>
        <p:spPr/>
        <p:txBody>
          <a:bodyPr/>
          <a:lstStyle/>
          <a:p>
            <a:r>
              <a:rPr lang="en-CA" b="1" dirty="0"/>
              <a:t>Borders</a:t>
            </a:r>
            <a:r>
              <a:rPr lang="en-CA" dirty="0"/>
              <a:t>: a good map will have borders drawn around its </a:t>
            </a:r>
            <a:r>
              <a:rPr lang="en-CA" dirty="0" smtClean="0"/>
              <a:t>edges</a:t>
            </a:r>
          </a:p>
          <a:p>
            <a:endParaRPr lang="en-CA" dirty="0"/>
          </a:p>
          <a:p>
            <a:endParaRPr lang="en-US" dirty="0"/>
          </a:p>
          <a:p>
            <a:r>
              <a:rPr lang="en-CA" b="1" dirty="0"/>
              <a:t>Compass direction</a:t>
            </a:r>
            <a:r>
              <a:rPr lang="en-CA" dirty="0"/>
              <a:t>: unless indicated, the top of your map is north. Sometimes you may be asked to indicate north by using a north arrow or a compass rose.</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425450" y="1681162"/>
            <a:ext cx="8229600" cy="4525963"/>
          </a:xfrm>
        </p:spPr>
        <p:txBody>
          <a:bodyPr/>
          <a:lstStyle/>
          <a:p>
            <a:r>
              <a:rPr lang="en-US" dirty="0" smtClean="0"/>
              <a:t>Review the Themes of Geography</a:t>
            </a:r>
          </a:p>
          <a:p>
            <a:r>
              <a:rPr lang="en-US" dirty="0" smtClean="0"/>
              <a:t>Complete and review your worksheet on using the </a:t>
            </a:r>
            <a:r>
              <a:rPr lang="en-US" dirty="0" smtClean="0"/>
              <a:t>atlas </a:t>
            </a:r>
          </a:p>
          <a:p>
            <a:r>
              <a:rPr lang="en-US" dirty="0" smtClean="0"/>
              <a:t>Label your map of Canada with </a:t>
            </a:r>
            <a:r>
              <a:rPr lang="en-US" smtClean="0"/>
              <a:t>the Provinces</a:t>
            </a:r>
            <a:endParaRPr lang="en-US" dirty="0" smtClean="0"/>
          </a:p>
          <a:p>
            <a:r>
              <a:rPr lang="en-US" dirty="0" smtClean="0"/>
              <a:t>Be prepared to be quizzed on this next class</a:t>
            </a:r>
            <a:endParaRPr lang="en-US" dirty="0"/>
          </a:p>
        </p:txBody>
      </p:sp>
      <p:pic>
        <p:nvPicPr>
          <p:cNvPr id="31747" name="Picture 3" descr="C:\Documents and Settings\morgan.mclaughlin\Local Settings\Temporary Internet Files\Content.IE5\NP6GVFZQ\MC900366654[1].wmf"/>
          <p:cNvPicPr>
            <a:picLocks noChangeAspect="1" noChangeArrowheads="1"/>
          </p:cNvPicPr>
          <p:nvPr/>
        </p:nvPicPr>
        <p:blipFill>
          <a:blip r:embed="rId3" cstate="print"/>
          <a:srcRect/>
          <a:stretch>
            <a:fillRect/>
          </a:stretch>
        </p:blipFill>
        <p:spPr bwMode="auto">
          <a:xfrm>
            <a:off x="7010400" y="4953000"/>
            <a:ext cx="1809750" cy="15605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Autofit/>
          </a:bodyPr>
          <a:lstStyle/>
          <a:p>
            <a:pPr lvl="0"/>
            <a:r>
              <a:rPr lang="en-CA" sz="3600" dirty="0" smtClean="0"/>
              <a:t>What are the main ideas, or themes, in geography?</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pPr>
              <a:buNone/>
            </a:pPr>
            <a:r>
              <a:rPr lang="en-CA" dirty="0" smtClean="0"/>
              <a:t>				</a:t>
            </a:r>
            <a:r>
              <a:rPr lang="en-CA" b="1" u="sng" dirty="0" smtClean="0"/>
              <a:t>Five </a:t>
            </a:r>
            <a:r>
              <a:rPr lang="en-CA" b="1" u="sng" dirty="0"/>
              <a:t>main themes</a:t>
            </a:r>
            <a:r>
              <a:rPr lang="en-CA" dirty="0"/>
              <a:t>: </a:t>
            </a:r>
            <a:endParaRPr lang="en-US" dirty="0"/>
          </a:p>
          <a:p>
            <a:pPr lvl="0"/>
            <a:r>
              <a:rPr lang="en-CA" dirty="0"/>
              <a:t>Location</a:t>
            </a:r>
            <a:endParaRPr lang="en-US" dirty="0"/>
          </a:p>
          <a:p>
            <a:pPr lvl="0"/>
            <a:r>
              <a:rPr lang="en-CA" dirty="0"/>
              <a:t>Place</a:t>
            </a:r>
            <a:endParaRPr lang="en-US" dirty="0"/>
          </a:p>
          <a:p>
            <a:pPr lvl="0"/>
            <a:r>
              <a:rPr lang="en-US" dirty="0" smtClean="0"/>
              <a:t>Human-Environment interaction</a:t>
            </a:r>
            <a:endParaRPr lang="en-US" dirty="0"/>
          </a:p>
          <a:p>
            <a:pPr lvl="0"/>
            <a:r>
              <a:rPr lang="en-CA" dirty="0"/>
              <a:t>Movement</a:t>
            </a:r>
            <a:endParaRPr lang="en-US" dirty="0"/>
          </a:p>
          <a:p>
            <a:pPr lvl="0"/>
            <a:r>
              <a:rPr lang="en-CA" dirty="0"/>
              <a:t>Regions</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Theme 1: Location</a:t>
            </a:r>
            <a:r>
              <a:rPr lang="en-US" dirty="0"/>
              <a:t/>
            </a:r>
            <a:br>
              <a:rPr lang="en-US" dirty="0"/>
            </a:br>
            <a:r>
              <a:rPr lang="en-US" dirty="0" smtClean="0"/>
              <a:t>“</a:t>
            </a:r>
            <a:r>
              <a:rPr lang="en-US" i="1" dirty="0" smtClean="0"/>
              <a:t>Location, location, location”</a:t>
            </a:r>
            <a:endParaRPr lang="en-US" dirty="0"/>
          </a:p>
        </p:txBody>
      </p:sp>
      <p:sp>
        <p:nvSpPr>
          <p:cNvPr id="3" name="Content Placeholder 2"/>
          <p:cNvSpPr>
            <a:spLocks noGrp="1"/>
          </p:cNvSpPr>
          <p:nvPr>
            <p:ph idx="1"/>
          </p:nvPr>
        </p:nvSpPr>
        <p:spPr/>
        <p:txBody>
          <a:bodyPr/>
          <a:lstStyle/>
          <a:p>
            <a:r>
              <a:rPr lang="en-US" dirty="0" smtClean="0"/>
              <a:t>Absolute location</a:t>
            </a:r>
          </a:p>
          <a:p>
            <a:r>
              <a:rPr lang="en-US" dirty="0" smtClean="0"/>
              <a:t>Relative location</a:t>
            </a:r>
          </a:p>
          <a:p>
            <a:r>
              <a:rPr lang="en-US" dirty="0" smtClean="0"/>
              <a:t>Site and place names</a:t>
            </a:r>
            <a:endParaRPr lang="en-US" dirty="0"/>
          </a:p>
        </p:txBody>
      </p:sp>
      <p:pic>
        <p:nvPicPr>
          <p:cNvPr id="2071" name="Picture 23" descr="C:\Documents and Settings\morgan.mclaughlin\Local Settings\Temporary Internet Files\Content.IE5\W4LA2U2T\MC900133417[1].wmf"/>
          <p:cNvPicPr>
            <a:picLocks noChangeAspect="1" noChangeArrowheads="1"/>
          </p:cNvPicPr>
          <p:nvPr/>
        </p:nvPicPr>
        <p:blipFill>
          <a:blip r:embed="rId2" cstate="print"/>
          <a:srcRect/>
          <a:stretch>
            <a:fillRect/>
          </a:stretch>
        </p:blipFill>
        <p:spPr bwMode="auto">
          <a:xfrm>
            <a:off x="4191000" y="3276600"/>
            <a:ext cx="4672013" cy="3406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smtClean="0"/>
              <a:t>Absolute location</a:t>
            </a:r>
            <a:r>
              <a:rPr lang="en-US" dirty="0" smtClean="0"/>
              <a:t/>
            </a:r>
            <a:br>
              <a:rPr lang="en-US" dirty="0" smtClean="0"/>
            </a:br>
            <a:endParaRPr lang="en-US" dirty="0"/>
          </a:p>
        </p:txBody>
      </p:sp>
      <p:sp>
        <p:nvSpPr>
          <p:cNvPr id="3" name="Content Placeholder 2"/>
          <p:cNvSpPr>
            <a:spLocks noGrp="1"/>
          </p:cNvSpPr>
          <p:nvPr>
            <p:ph idx="1"/>
          </p:nvPr>
        </p:nvSpPr>
        <p:spPr>
          <a:xfrm>
            <a:off x="457200" y="1600201"/>
            <a:ext cx="8229600" cy="2514600"/>
          </a:xfrm>
        </p:spPr>
        <p:txBody>
          <a:bodyPr/>
          <a:lstStyle/>
          <a:p>
            <a:pPr lvl="1"/>
            <a:r>
              <a:rPr lang="en-CA" dirty="0" smtClean="0"/>
              <a:t>Exact </a:t>
            </a:r>
            <a:r>
              <a:rPr lang="en-CA" dirty="0"/>
              <a:t>location of a place (kind of like your address) </a:t>
            </a:r>
            <a:endParaRPr lang="en-US" dirty="0"/>
          </a:p>
          <a:p>
            <a:pPr lvl="1"/>
            <a:r>
              <a:rPr lang="en-CA" dirty="0"/>
              <a:t>Absolute location uses lines of latitude and longitude to determine where something is.</a:t>
            </a:r>
            <a:endParaRPr lang="en-US" dirty="0"/>
          </a:p>
          <a:p>
            <a:pPr lvl="2"/>
            <a:r>
              <a:rPr lang="en-CA" dirty="0"/>
              <a:t>EG: absolute location of Vancouver BC is </a:t>
            </a:r>
            <a:r>
              <a:rPr lang="en-CA" dirty="0" smtClean="0"/>
              <a:t>49 degrees </a:t>
            </a:r>
            <a:r>
              <a:rPr lang="en-CA" dirty="0"/>
              <a:t>North, </a:t>
            </a:r>
            <a:r>
              <a:rPr lang="en-CA" dirty="0" smtClean="0"/>
              <a:t>123 degrees </a:t>
            </a:r>
            <a:r>
              <a:rPr lang="en-CA" dirty="0"/>
              <a:t>West</a:t>
            </a:r>
            <a:endParaRPr lang="en-US" dirty="0"/>
          </a:p>
          <a:p>
            <a:endParaRPr lang="en-US" dirty="0"/>
          </a:p>
        </p:txBody>
      </p:sp>
      <p:pic>
        <p:nvPicPr>
          <p:cNvPr id="3075" name="Picture 3" descr="C:\Documents and Settings\morgan.mclaughlin\Local Settings\Temporary Internet Files\Content.IE5\S2GURDPI\MC900443119[1].jpg"/>
          <p:cNvPicPr>
            <a:picLocks noChangeAspect="1" noChangeArrowheads="1"/>
          </p:cNvPicPr>
          <p:nvPr/>
        </p:nvPicPr>
        <p:blipFill>
          <a:blip r:embed="rId2" cstate="print"/>
          <a:srcRect/>
          <a:stretch>
            <a:fillRect/>
          </a:stretch>
        </p:blipFill>
        <p:spPr bwMode="auto">
          <a:xfrm>
            <a:off x="4419600" y="3810000"/>
            <a:ext cx="3733800" cy="2800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of the Earth</a:t>
            </a:r>
            <a:endParaRPr lang="en-US" dirty="0"/>
          </a:p>
        </p:txBody>
      </p:sp>
      <p:sp>
        <p:nvSpPr>
          <p:cNvPr id="5" name="Text Placeholder 4"/>
          <p:cNvSpPr>
            <a:spLocks noGrp="1"/>
          </p:cNvSpPr>
          <p:nvPr>
            <p:ph type="body" idx="1"/>
          </p:nvPr>
        </p:nvSpPr>
        <p:spPr/>
        <p:txBody>
          <a:bodyPr/>
          <a:lstStyle/>
          <a:p>
            <a:r>
              <a:rPr lang="en-US" dirty="0" smtClean="0"/>
              <a:t>Lines of Latitude</a:t>
            </a:r>
            <a:endParaRPr lang="en-US" dirty="0"/>
          </a:p>
        </p:txBody>
      </p:sp>
      <p:sp>
        <p:nvSpPr>
          <p:cNvPr id="3" name="Content Placeholder 2"/>
          <p:cNvSpPr>
            <a:spLocks noGrp="1"/>
          </p:cNvSpPr>
          <p:nvPr>
            <p:ph sz="half" idx="2"/>
          </p:nvPr>
        </p:nvSpPr>
        <p:spPr/>
        <p:txBody>
          <a:bodyPr>
            <a:normAutofit fontScale="85000" lnSpcReduction="20000"/>
          </a:bodyPr>
          <a:lstStyle/>
          <a:p>
            <a:r>
              <a:rPr lang="en-CA" dirty="0" smtClean="0"/>
              <a:t>Lines </a:t>
            </a:r>
            <a:r>
              <a:rPr lang="en-CA" dirty="0"/>
              <a:t>of Latitude or Parallels: imaginary lines (they aren’t actually on the surface of the Earth) that run East-West cutting the Earth into North and South Sections. So they measure distance north or south of the Equator</a:t>
            </a:r>
            <a:endParaRPr lang="en-US" dirty="0"/>
          </a:p>
          <a:p>
            <a:pPr lvl="1"/>
            <a:r>
              <a:rPr lang="en-CA" dirty="0"/>
              <a:t>0 degrees latitude is the Equator</a:t>
            </a:r>
            <a:endParaRPr lang="en-US" dirty="0"/>
          </a:p>
          <a:p>
            <a:pPr lvl="1"/>
            <a:r>
              <a:rPr lang="en-CA" dirty="0"/>
              <a:t>90 degrees N is North Pole, 90 degrees S would be... South Pole</a:t>
            </a:r>
            <a:endParaRPr lang="en-US" dirty="0"/>
          </a:p>
          <a:p>
            <a:pPr lvl="1"/>
            <a:r>
              <a:rPr lang="en-CA" dirty="0"/>
              <a:t>Tropic of Cancer 23.5 N Tropic Capricorn 23.5 S</a:t>
            </a:r>
            <a:endParaRPr lang="en-US" dirty="0"/>
          </a:p>
          <a:p>
            <a:pPr lvl="1"/>
            <a:r>
              <a:rPr lang="en-CA" dirty="0"/>
              <a:t>Arctic Circle 66.5 N Antarctic Circle 66.5 S</a:t>
            </a:r>
            <a:endParaRPr lang="en-US" dirty="0"/>
          </a:p>
          <a:p>
            <a:endParaRPr lang="en-US" dirty="0"/>
          </a:p>
        </p:txBody>
      </p:sp>
      <p:sp>
        <p:nvSpPr>
          <p:cNvPr id="6" name="Text Placeholder 5"/>
          <p:cNvSpPr>
            <a:spLocks noGrp="1"/>
          </p:cNvSpPr>
          <p:nvPr>
            <p:ph type="body" sz="quarter" idx="3"/>
          </p:nvPr>
        </p:nvSpPr>
        <p:spPr/>
        <p:txBody>
          <a:bodyPr/>
          <a:lstStyle/>
          <a:p>
            <a:r>
              <a:rPr lang="en-US" dirty="0" smtClean="0"/>
              <a:t>Lines of Longitude</a:t>
            </a:r>
            <a:endParaRPr lang="en-US" dirty="0"/>
          </a:p>
        </p:txBody>
      </p:sp>
      <p:sp>
        <p:nvSpPr>
          <p:cNvPr id="7" name="Content Placeholder 6"/>
          <p:cNvSpPr>
            <a:spLocks noGrp="1"/>
          </p:cNvSpPr>
          <p:nvPr>
            <p:ph sz="quarter" idx="4"/>
          </p:nvPr>
        </p:nvSpPr>
        <p:spPr/>
        <p:txBody>
          <a:bodyPr>
            <a:normAutofit fontScale="92500" lnSpcReduction="10000"/>
          </a:bodyPr>
          <a:lstStyle/>
          <a:p>
            <a:r>
              <a:rPr lang="en-CA" dirty="0"/>
              <a:t>Lines of Longitude or Meridians: imaginary lines that run North-South and measure distance east or west of the prime or Greenwich meridian (0 degrees longitude)</a:t>
            </a:r>
            <a:endParaRPr lang="en-US" dirty="0"/>
          </a:p>
          <a:p>
            <a:pPr lvl="1"/>
            <a:r>
              <a:rPr lang="en-CA" dirty="0"/>
              <a:t>0 degrees is the Prime or Greenwich meridian that runs through London </a:t>
            </a:r>
            <a:r>
              <a:rPr lang="en-CA" dirty="0" smtClean="0"/>
              <a:t>England</a:t>
            </a:r>
            <a:endParaRPr lang="en-US" dirty="0" smtClean="0"/>
          </a:p>
          <a:p>
            <a:pPr lvl="1"/>
            <a:r>
              <a:rPr lang="en-CA" dirty="0" smtClean="0"/>
              <a:t>180 degrees is </a:t>
            </a:r>
            <a:r>
              <a:rPr lang="en-CA" dirty="0"/>
              <a:t>the international dateline, running through the Pacific Ocean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228600" y="1905000"/>
            <a:ext cx="8617857"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smtClean="0"/>
              <a:t>Relative location: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1">
              <a:buNone/>
            </a:pPr>
            <a:r>
              <a:rPr lang="en-CA" dirty="0" smtClean="0"/>
              <a:t>Location </a:t>
            </a:r>
            <a:r>
              <a:rPr lang="en-CA" dirty="0"/>
              <a:t>of a place in relation to another </a:t>
            </a:r>
            <a:endParaRPr lang="en-US" dirty="0"/>
          </a:p>
          <a:p>
            <a:pPr lvl="1">
              <a:buNone/>
            </a:pPr>
            <a:r>
              <a:rPr lang="en-CA" dirty="0" smtClean="0"/>
              <a:t>- EG </a:t>
            </a:r>
            <a:r>
              <a:rPr lang="en-CA" dirty="0"/>
              <a:t>I am standing </a:t>
            </a:r>
            <a:r>
              <a:rPr lang="en-CA" dirty="0" smtClean="0"/>
              <a:t>____of </a:t>
            </a:r>
            <a:r>
              <a:rPr lang="en-CA" dirty="0"/>
              <a:t>the windows and </a:t>
            </a:r>
            <a:r>
              <a:rPr lang="en-CA" dirty="0" smtClean="0"/>
              <a:t>___of </a:t>
            </a:r>
            <a:r>
              <a:rPr lang="en-CA" dirty="0"/>
              <a:t>the mountains</a:t>
            </a:r>
            <a:endParaRPr lang="en-US" dirty="0"/>
          </a:p>
          <a:p>
            <a:pPr lvl="1">
              <a:buNone/>
            </a:pPr>
            <a:r>
              <a:rPr lang="en-CA" dirty="0" smtClean="0"/>
              <a:t>- EG </a:t>
            </a:r>
            <a:r>
              <a:rPr lang="en-CA" dirty="0"/>
              <a:t>Vancouver </a:t>
            </a:r>
            <a:r>
              <a:rPr lang="en-CA" dirty="0" smtClean="0"/>
              <a:t>is </a:t>
            </a:r>
            <a:r>
              <a:rPr lang="en-CA" dirty="0"/>
              <a:t>West </a:t>
            </a:r>
            <a:r>
              <a:rPr lang="en-CA" dirty="0" smtClean="0"/>
              <a:t>of Alberta and </a:t>
            </a:r>
            <a:r>
              <a:rPr lang="en-CA" dirty="0"/>
              <a:t>North of </a:t>
            </a:r>
            <a:r>
              <a:rPr lang="en-CA" dirty="0" smtClean="0"/>
              <a:t>Washington </a:t>
            </a:r>
            <a:endParaRPr lang="en-US" dirty="0"/>
          </a:p>
          <a:p>
            <a:pPr lvl="1">
              <a:buNone/>
            </a:pPr>
            <a:r>
              <a:rPr lang="en-CA" dirty="0" smtClean="0"/>
              <a:t>- Share with your partner the relative location of </a:t>
            </a:r>
            <a:r>
              <a:rPr lang="en-CA" dirty="0" smtClean="0"/>
              <a:t>the school to your house</a:t>
            </a: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and Place Name</a:t>
            </a:r>
            <a:endParaRPr lang="en-US" dirty="0"/>
          </a:p>
        </p:txBody>
      </p:sp>
      <p:sp>
        <p:nvSpPr>
          <p:cNvPr id="3" name="Content Placeholder 2"/>
          <p:cNvSpPr>
            <a:spLocks noGrp="1"/>
          </p:cNvSpPr>
          <p:nvPr>
            <p:ph idx="1"/>
          </p:nvPr>
        </p:nvSpPr>
        <p:spPr/>
        <p:txBody>
          <a:bodyPr>
            <a:normAutofit lnSpcReduction="10000"/>
          </a:bodyPr>
          <a:lstStyle/>
          <a:p>
            <a:pPr lvl="0"/>
            <a:r>
              <a:rPr lang="en-CA" dirty="0"/>
              <a:t>Site and place names also describe location</a:t>
            </a:r>
            <a:endParaRPr lang="en-US" dirty="0"/>
          </a:p>
          <a:p>
            <a:pPr lvl="1"/>
            <a:r>
              <a:rPr lang="en-CA" dirty="0"/>
              <a:t>The site of a location is the physical character of the place</a:t>
            </a:r>
            <a:endParaRPr lang="en-US" dirty="0"/>
          </a:p>
          <a:p>
            <a:pPr lvl="1"/>
            <a:r>
              <a:rPr lang="en-CA" dirty="0"/>
              <a:t>Place names help identify a place. You can learn a lot about geography by studying names. What can you gleam from these names?</a:t>
            </a:r>
            <a:endParaRPr lang="en-US" dirty="0"/>
          </a:p>
          <a:p>
            <a:pPr lvl="2"/>
            <a:r>
              <a:rPr lang="en-CA" dirty="0"/>
              <a:t>Mont Saint Michael</a:t>
            </a:r>
            <a:endParaRPr lang="en-US" dirty="0"/>
          </a:p>
          <a:p>
            <a:pPr lvl="2"/>
            <a:r>
              <a:rPr lang="en-CA" dirty="0"/>
              <a:t>Moose Factory</a:t>
            </a:r>
            <a:endParaRPr lang="en-US" dirty="0"/>
          </a:p>
          <a:p>
            <a:pPr lvl="2"/>
            <a:r>
              <a:rPr lang="en-CA" dirty="0"/>
              <a:t>Head Smashed in Buffalo Jump</a:t>
            </a:r>
            <a:endParaRPr lang="en-US" dirty="0"/>
          </a:p>
          <a:p>
            <a:r>
              <a:rPr lang="en-CA" dirty="0"/>
              <a:t>(</a:t>
            </a:r>
            <a:r>
              <a:rPr lang="en-CA" i="1" dirty="0"/>
              <a:t>Can you think of any other examples?)</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1330</Words>
  <Application>Microsoft Office PowerPoint</Application>
  <PresentationFormat>On-screen Show (4:3)</PresentationFormat>
  <Paragraphs>147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Introduction to Geography</vt:lpstr>
      <vt:lpstr>What is Geography?</vt:lpstr>
      <vt:lpstr>What are the main ideas, or themes, in geography? </vt:lpstr>
      <vt:lpstr>Theme 1: Location “Location, location, location”</vt:lpstr>
      <vt:lpstr>Absolute location </vt:lpstr>
      <vt:lpstr>Lines of the Earth</vt:lpstr>
      <vt:lpstr>PowerPoint Presentation</vt:lpstr>
      <vt:lpstr>Relative location:  </vt:lpstr>
      <vt:lpstr>Site and Place Name</vt:lpstr>
      <vt:lpstr>Theme 2: Place </vt:lpstr>
      <vt:lpstr>Theme 3: Human-Environment Interaction </vt:lpstr>
      <vt:lpstr>Theme 4: Movement</vt:lpstr>
      <vt:lpstr>Theme 5: Region </vt:lpstr>
      <vt:lpstr>REVIEW!</vt:lpstr>
      <vt:lpstr>Maps and Mapping:  General Rules and Guidelines</vt:lpstr>
      <vt:lpstr>Mapping guidelines</vt:lpstr>
      <vt:lpstr>Mapping Guidelines</vt:lpstr>
      <vt:lpstr>Mapping Guidelines</vt:lpstr>
      <vt:lpstr>Mapping Guidelines</vt:lpstr>
      <vt:lpstr>Mapping Guidelines</vt:lpstr>
      <vt:lpstr>Mapping Guidelines</vt:lpstr>
      <vt:lpstr>Homework</vt:lpstr>
    </vt:vector>
  </TitlesOfParts>
  <Company>Collingwood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Geography</dc:title>
  <dc:creator>Computer Services</dc:creator>
  <cp:lastModifiedBy>Morgan McLaughlin</cp:lastModifiedBy>
  <cp:revision>30</cp:revision>
  <dcterms:created xsi:type="dcterms:W3CDTF">2010-08-25T18:41:10Z</dcterms:created>
  <dcterms:modified xsi:type="dcterms:W3CDTF">2012-09-05T20:11:59Z</dcterms:modified>
</cp:coreProperties>
</file>