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6" r:id="rId2"/>
    <p:sldId id="276" r:id="rId3"/>
    <p:sldId id="259" r:id="rId4"/>
    <p:sldId id="277" r:id="rId5"/>
    <p:sldId id="278" r:id="rId6"/>
    <p:sldId id="268" r:id="rId7"/>
    <p:sldId id="270" r:id="rId8"/>
    <p:sldId id="279" r:id="rId9"/>
    <p:sldId id="280" r:id="rId10"/>
    <p:sldId id="281" r:id="rId11"/>
    <p:sldId id="264" r:id="rId12"/>
    <p:sldId id="265" r:id="rId13"/>
    <p:sldId id="266" r:id="rId14"/>
    <p:sldId id="282" r:id="rId15"/>
    <p:sldId id="275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45" d="100"/>
          <a:sy n="45" d="100"/>
        </p:scale>
        <p:origin x="-5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3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0E3531-5907-4E85-A697-0B61B6A146B6}" type="doc">
      <dgm:prSet loTypeId="urn:microsoft.com/office/officeart/2005/8/layout/matrix3" loCatId="matrix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3853C43F-E5FB-4541-B46B-117DED4D8878}">
      <dgm:prSet phldrT="[Text]"/>
      <dgm:spPr/>
      <dgm:t>
        <a:bodyPr/>
        <a:lstStyle/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/>
        </a:p>
      </dgm:t>
    </dgm:pt>
    <dgm:pt modelId="{C630EC74-E255-4E44-B432-4D42D186654D}" type="parTrans" cxnId="{500FABB8-6E9C-415C-B394-D233C3F67448}">
      <dgm:prSet/>
      <dgm:spPr/>
      <dgm:t>
        <a:bodyPr/>
        <a:lstStyle/>
        <a:p>
          <a:endParaRPr lang="en-US"/>
        </a:p>
      </dgm:t>
    </dgm:pt>
    <dgm:pt modelId="{DF43F583-91CF-447D-821D-1F8DDF0B1222}" type="sibTrans" cxnId="{500FABB8-6E9C-415C-B394-D233C3F67448}">
      <dgm:prSet/>
      <dgm:spPr/>
      <dgm:t>
        <a:bodyPr/>
        <a:lstStyle/>
        <a:p>
          <a:endParaRPr lang="en-US"/>
        </a:p>
      </dgm:t>
    </dgm:pt>
    <dgm:pt modelId="{9727EB8B-22F3-43E4-82D1-32A0338D79DE}">
      <dgm:prSet phldrT="[Text]" custT="1"/>
      <dgm:spPr/>
      <dgm:t>
        <a:bodyPr/>
        <a:lstStyle/>
        <a:p>
          <a:endParaRPr lang="en-US" sz="900" dirty="0" smtClean="0"/>
        </a:p>
        <a:p>
          <a:endParaRPr lang="en-US" sz="900" dirty="0" smtClean="0"/>
        </a:p>
        <a:p>
          <a:endParaRPr lang="en-US" sz="900" dirty="0" smtClean="0"/>
        </a:p>
        <a:p>
          <a:endParaRPr lang="en-US" sz="900" dirty="0" smtClean="0"/>
        </a:p>
        <a:p>
          <a:endParaRPr lang="en-US" sz="900" dirty="0" smtClean="0"/>
        </a:p>
        <a:p>
          <a:endParaRPr lang="en-US" sz="900" dirty="0" smtClean="0"/>
        </a:p>
        <a:p>
          <a:endParaRPr lang="en-US" sz="900" dirty="0" smtClean="0"/>
        </a:p>
        <a:p>
          <a:endParaRPr lang="en-US" sz="900" dirty="0" smtClean="0"/>
        </a:p>
        <a:p>
          <a:endParaRPr lang="en-US" sz="900" dirty="0" smtClean="0"/>
        </a:p>
        <a:p>
          <a:endParaRPr lang="en-US" sz="900" dirty="0" smtClean="0"/>
        </a:p>
        <a:p>
          <a:endParaRPr lang="en-US" sz="900" dirty="0" smtClean="0"/>
        </a:p>
        <a:p>
          <a:endParaRPr lang="en-US" sz="900" dirty="0" smtClean="0"/>
        </a:p>
        <a:p>
          <a:endParaRPr lang="en-US" sz="900" dirty="0" smtClean="0"/>
        </a:p>
        <a:p>
          <a:endParaRPr lang="en-US" sz="900" dirty="0" smtClean="0"/>
        </a:p>
        <a:p>
          <a:endParaRPr lang="en-US" sz="900" dirty="0"/>
        </a:p>
      </dgm:t>
    </dgm:pt>
    <dgm:pt modelId="{3FF46AC3-1F13-43C4-97D1-EBA97082E902}" type="parTrans" cxnId="{ECCEDFEF-FC63-4041-85F5-A6B097D8ABC3}">
      <dgm:prSet/>
      <dgm:spPr/>
      <dgm:t>
        <a:bodyPr/>
        <a:lstStyle/>
        <a:p>
          <a:endParaRPr lang="en-US"/>
        </a:p>
      </dgm:t>
    </dgm:pt>
    <dgm:pt modelId="{4760F962-E7D7-4F12-925A-14522A89B7BD}" type="sibTrans" cxnId="{ECCEDFEF-FC63-4041-85F5-A6B097D8ABC3}">
      <dgm:prSet/>
      <dgm:spPr/>
      <dgm:t>
        <a:bodyPr/>
        <a:lstStyle/>
        <a:p>
          <a:endParaRPr lang="en-US"/>
        </a:p>
      </dgm:t>
    </dgm:pt>
    <dgm:pt modelId="{EEDED5E8-99EC-44B9-A829-A0F954B898B6}">
      <dgm:prSet phldrT="[Text]"/>
      <dgm:spPr>
        <a:solidFill>
          <a:schemeClr val="accent1">
            <a:shade val="80000"/>
            <a:hueOff val="-26578"/>
            <a:satOff val="-647"/>
            <a:lumOff val="15655"/>
          </a:schemeClr>
        </a:solidFill>
      </dgm:spPr>
      <dgm:t>
        <a:bodyPr/>
        <a:lstStyle/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/>
        </a:p>
      </dgm:t>
    </dgm:pt>
    <dgm:pt modelId="{B4120C2C-D393-4681-83B9-0DBF8EB543B2}" type="parTrans" cxnId="{ACA8AE3D-97CD-479F-8687-93EA71B8008C}">
      <dgm:prSet/>
      <dgm:spPr/>
      <dgm:t>
        <a:bodyPr/>
        <a:lstStyle/>
        <a:p>
          <a:endParaRPr lang="en-US"/>
        </a:p>
      </dgm:t>
    </dgm:pt>
    <dgm:pt modelId="{B73877E1-AE8D-415D-B63B-82EE0CAFA982}" type="sibTrans" cxnId="{ACA8AE3D-97CD-479F-8687-93EA71B8008C}">
      <dgm:prSet/>
      <dgm:spPr/>
      <dgm:t>
        <a:bodyPr/>
        <a:lstStyle/>
        <a:p>
          <a:endParaRPr lang="en-US"/>
        </a:p>
      </dgm:t>
    </dgm:pt>
    <dgm:pt modelId="{26FA785B-63C0-459D-BC4D-9EBB0D095ABB}">
      <dgm:prSet phldrT="[Text]"/>
      <dgm:spPr/>
      <dgm:t>
        <a:bodyPr/>
        <a:lstStyle/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/>
        </a:p>
      </dgm:t>
    </dgm:pt>
    <dgm:pt modelId="{96FCA498-C326-45E6-BE2C-2C934D96D55B}" type="parTrans" cxnId="{A9937C3D-E380-4F52-8A36-D3864FE5E94E}">
      <dgm:prSet/>
      <dgm:spPr/>
      <dgm:t>
        <a:bodyPr/>
        <a:lstStyle/>
        <a:p>
          <a:endParaRPr lang="en-US"/>
        </a:p>
      </dgm:t>
    </dgm:pt>
    <dgm:pt modelId="{C61B416F-B96A-422B-A4D3-2316A83EF21A}" type="sibTrans" cxnId="{A9937C3D-E380-4F52-8A36-D3864FE5E94E}">
      <dgm:prSet/>
      <dgm:spPr/>
      <dgm:t>
        <a:bodyPr/>
        <a:lstStyle/>
        <a:p>
          <a:endParaRPr lang="en-US"/>
        </a:p>
      </dgm:t>
    </dgm:pt>
    <dgm:pt modelId="{6FABE300-EA19-41E2-B40A-DAFB322D9847}" type="pres">
      <dgm:prSet presAssocID="{680E3531-5907-4E85-A697-0B61B6A146B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CFE415-31F4-4E89-A2EC-9EEA7D56A3D9}" type="pres">
      <dgm:prSet presAssocID="{680E3531-5907-4E85-A697-0B61B6A146B6}" presName="diamond" presStyleLbl="bgShp" presStyleIdx="0" presStyleCnt="1" custScaleX="95000" custLinFactNeighborX="-3333"/>
      <dgm:spPr/>
      <dgm:t>
        <a:bodyPr/>
        <a:lstStyle/>
        <a:p>
          <a:endParaRPr lang="en-US"/>
        </a:p>
      </dgm:t>
    </dgm:pt>
    <dgm:pt modelId="{A2D9504B-605B-4BF5-8DB2-ED994D6E251C}" type="pres">
      <dgm:prSet presAssocID="{680E3531-5907-4E85-A697-0B61B6A146B6}" presName="quad1" presStyleLbl="node1" presStyleIdx="0" presStyleCnt="4" custScaleX="99145" custScaleY="82051" custLinFactNeighborX="-5128" custLinFactNeighborY="183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F8BBC4-605A-4C21-8D33-948D5E2E80BB}" type="pres">
      <dgm:prSet presAssocID="{680E3531-5907-4E85-A697-0B61B6A146B6}" presName="quad2" presStyleLbl="node1" presStyleIdx="1" presStyleCnt="4" custScaleX="96011" custScaleY="82052" custLinFactNeighborX="-11824" custLinFactNeighborY="183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585768-A524-4B9C-9A11-38047A5716A9}" type="pres">
      <dgm:prSet presAssocID="{680E3531-5907-4E85-A697-0B61B6A146B6}" presName="quad3" presStyleLbl="node1" presStyleIdx="2" presStyleCnt="4" custScaleX="97010" custScaleY="86895" custLinFactNeighborX="-4344" custLinFactNeighborY="-81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FF8FC-1933-4743-9761-40D565F8C1F2}" type="pres">
      <dgm:prSet presAssocID="{680E3531-5907-4E85-A697-0B61B6A146B6}" presName="quad4" presStyleLbl="node1" presStyleIdx="3" presStyleCnt="4" custScaleX="96296" custScaleY="86040" custLinFactNeighborX="-14157" custLinFactNeighborY="-84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937C3D-E380-4F52-8A36-D3864FE5E94E}" srcId="{680E3531-5907-4E85-A697-0B61B6A146B6}" destId="{26FA785B-63C0-459D-BC4D-9EBB0D095ABB}" srcOrd="3" destOrd="0" parTransId="{96FCA498-C326-45E6-BE2C-2C934D96D55B}" sibTransId="{C61B416F-B96A-422B-A4D3-2316A83EF21A}"/>
    <dgm:cxn modelId="{ECCEDFEF-FC63-4041-85F5-A6B097D8ABC3}" srcId="{680E3531-5907-4E85-A697-0B61B6A146B6}" destId="{9727EB8B-22F3-43E4-82D1-32A0338D79DE}" srcOrd="1" destOrd="0" parTransId="{3FF46AC3-1F13-43C4-97D1-EBA97082E902}" sibTransId="{4760F962-E7D7-4F12-925A-14522A89B7BD}"/>
    <dgm:cxn modelId="{D0BCBB1B-0484-4085-A74E-D2A5AF003AF8}" type="presOf" srcId="{3853C43F-E5FB-4541-B46B-117DED4D8878}" destId="{A2D9504B-605B-4BF5-8DB2-ED994D6E251C}" srcOrd="0" destOrd="0" presId="urn:microsoft.com/office/officeart/2005/8/layout/matrix3"/>
    <dgm:cxn modelId="{48DF32B4-80F4-4613-B12C-87F758D3507C}" type="presOf" srcId="{680E3531-5907-4E85-A697-0B61B6A146B6}" destId="{6FABE300-EA19-41E2-B40A-DAFB322D9847}" srcOrd="0" destOrd="0" presId="urn:microsoft.com/office/officeart/2005/8/layout/matrix3"/>
    <dgm:cxn modelId="{46949BF2-C9BA-450C-B0A5-C8022AE6478C}" type="presOf" srcId="{9727EB8B-22F3-43E4-82D1-32A0338D79DE}" destId="{9DF8BBC4-605A-4C21-8D33-948D5E2E80BB}" srcOrd="0" destOrd="0" presId="urn:microsoft.com/office/officeart/2005/8/layout/matrix3"/>
    <dgm:cxn modelId="{ACA8AE3D-97CD-479F-8687-93EA71B8008C}" srcId="{680E3531-5907-4E85-A697-0B61B6A146B6}" destId="{EEDED5E8-99EC-44B9-A829-A0F954B898B6}" srcOrd="2" destOrd="0" parTransId="{B4120C2C-D393-4681-83B9-0DBF8EB543B2}" sibTransId="{B73877E1-AE8D-415D-B63B-82EE0CAFA982}"/>
    <dgm:cxn modelId="{F938B5AE-6E27-4A8A-8825-6ABD35A200F5}" type="presOf" srcId="{26FA785B-63C0-459D-BC4D-9EBB0D095ABB}" destId="{5D0FF8FC-1933-4743-9761-40D565F8C1F2}" srcOrd="0" destOrd="0" presId="urn:microsoft.com/office/officeart/2005/8/layout/matrix3"/>
    <dgm:cxn modelId="{3F4F4B27-B011-4218-A981-F8450CD744C6}" type="presOf" srcId="{EEDED5E8-99EC-44B9-A829-A0F954B898B6}" destId="{07585768-A524-4B9C-9A11-38047A5716A9}" srcOrd="0" destOrd="0" presId="urn:microsoft.com/office/officeart/2005/8/layout/matrix3"/>
    <dgm:cxn modelId="{500FABB8-6E9C-415C-B394-D233C3F67448}" srcId="{680E3531-5907-4E85-A697-0B61B6A146B6}" destId="{3853C43F-E5FB-4541-B46B-117DED4D8878}" srcOrd="0" destOrd="0" parTransId="{C630EC74-E255-4E44-B432-4D42D186654D}" sibTransId="{DF43F583-91CF-447D-821D-1F8DDF0B1222}"/>
    <dgm:cxn modelId="{D7124AFD-AF28-467B-9BBA-A3BA7730EF0A}" type="presParOf" srcId="{6FABE300-EA19-41E2-B40A-DAFB322D9847}" destId="{1ACFE415-31F4-4E89-A2EC-9EEA7D56A3D9}" srcOrd="0" destOrd="0" presId="urn:microsoft.com/office/officeart/2005/8/layout/matrix3"/>
    <dgm:cxn modelId="{6400E68F-9C4A-4E98-8611-6E6FB3F0DCF5}" type="presParOf" srcId="{6FABE300-EA19-41E2-B40A-DAFB322D9847}" destId="{A2D9504B-605B-4BF5-8DB2-ED994D6E251C}" srcOrd="1" destOrd="0" presId="urn:microsoft.com/office/officeart/2005/8/layout/matrix3"/>
    <dgm:cxn modelId="{C2F2FF13-F9B1-457E-A2D8-F357C471CFFD}" type="presParOf" srcId="{6FABE300-EA19-41E2-B40A-DAFB322D9847}" destId="{9DF8BBC4-605A-4C21-8D33-948D5E2E80BB}" srcOrd="2" destOrd="0" presId="urn:microsoft.com/office/officeart/2005/8/layout/matrix3"/>
    <dgm:cxn modelId="{40798DFE-2F68-4969-B73B-97A8180AC0EE}" type="presParOf" srcId="{6FABE300-EA19-41E2-B40A-DAFB322D9847}" destId="{07585768-A524-4B9C-9A11-38047A5716A9}" srcOrd="3" destOrd="0" presId="urn:microsoft.com/office/officeart/2005/8/layout/matrix3"/>
    <dgm:cxn modelId="{D1599C3C-93F6-4280-AE77-1824A0F97323}" type="presParOf" srcId="{6FABE300-EA19-41E2-B40A-DAFB322D9847}" destId="{5D0FF8FC-1933-4743-9761-40D565F8C1F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FE415-31F4-4E89-A2EC-9EEA7D56A3D9}">
      <dsp:nvSpPr>
        <dsp:cNvPr id="0" name=""/>
        <dsp:cNvSpPr/>
      </dsp:nvSpPr>
      <dsp:spPr>
        <a:xfrm>
          <a:off x="31133" y="0"/>
          <a:ext cx="5139689" cy="54102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D9504B-605B-4BF5-8DB2-ED994D6E251C}">
      <dsp:nvSpPr>
        <dsp:cNvPr id="0" name=""/>
        <dsp:cNvSpPr/>
      </dsp:nvSpPr>
      <dsp:spPr>
        <a:xfrm>
          <a:off x="617224" y="1036953"/>
          <a:ext cx="2091937" cy="1731258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701737" y="1121466"/>
        <a:ext cx="1922911" cy="1562232"/>
      </dsp:txXfrm>
    </dsp:sp>
    <dsp:sp modelId="{9DF8BBC4-605A-4C21-8D33-948D5E2E80BB}">
      <dsp:nvSpPr>
        <dsp:cNvPr id="0" name=""/>
        <dsp:cNvSpPr/>
      </dsp:nvSpPr>
      <dsp:spPr>
        <a:xfrm>
          <a:off x="2748224" y="1036953"/>
          <a:ext cx="2025810" cy="1731279"/>
        </a:xfrm>
        <a:prstGeom prst="roundRect">
          <a:avLst/>
        </a:prstGeom>
        <a:solidFill>
          <a:schemeClr val="accent1">
            <a:shade val="80000"/>
            <a:hueOff val="-13290"/>
            <a:satOff val="-323"/>
            <a:lumOff val="782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2832738" y="1121467"/>
        <a:ext cx="1856782" cy="1562251"/>
      </dsp:txXfrm>
    </dsp:sp>
    <dsp:sp modelId="{07585768-A524-4B9C-9A11-38047A5716A9}">
      <dsp:nvSpPr>
        <dsp:cNvPr id="0" name=""/>
        <dsp:cNvSpPr/>
      </dsp:nvSpPr>
      <dsp:spPr>
        <a:xfrm>
          <a:off x="633766" y="2750177"/>
          <a:ext cx="2046889" cy="1833465"/>
        </a:xfrm>
        <a:prstGeom prst="roundRect">
          <a:avLst/>
        </a:prstGeom>
        <a:solidFill>
          <a:schemeClr val="accent1">
            <a:shade val="80000"/>
            <a:hueOff val="-26578"/>
            <a:satOff val="-647"/>
            <a:lumOff val="15655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723268" y="2839679"/>
        <a:ext cx="1867885" cy="1654461"/>
      </dsp:txXfrm>
    </dsp:sp>
    <dsp:sp modelId="{5D0FF8FC-1933-4743-9761-40D565F8C1F2}">
      <dsp:nvSpPr>
        <dsp:cNvPr id="0" name=""/>
        <dsp:cNvSpPr/>
      </dsp:nvSpPr>
      <dsp:spPr>
        <a:xfrm>
          <a:off x="2698998" y="2743193"/>
          <a:ext cx="2031824" cy="1815425"/>
        </a:xfrm>
        <a:prstGeom prst="roundRect">
          <a:avLst/>
        </a:prstGeom>
        <a:solidFill>
          <a:schemeClr val="accent1">
            <a:shade val="80000"/>
            <a:hueOff val="-39870"/>
            <a:satOff val="-970"/>
            <a:lumOff val="2348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2787620" y="2831815"/>
        <a:ext cx="1854580" cy="16381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31691-3FE1-4D3B-9894-8AC62FF26FB4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8DFD0-061E-48D4-BE52-10F4A5CF2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67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D06F014-AF31-430B-BC3A-2938A1CDDDAF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E53105-C574-4705-A4AC-1E86BBF32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6F014-AF31-430B-BC3A-2938A1CDDDAF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3105-C574-4705-A4AC-1E86BBF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6F014-AF31-430B-BC3A-2938A1CDDDAF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3105-C574-4705-A4AC-1E86BBF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6F014-AF31-430B-BC3A-2938A1CDDDAF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3105-C574-4705-A4AC-1E86BBF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D06F014-AF31-430B-BC3A-2938A1CDDDAF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E53105-C574-4705-A4AC-1E86BBF32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6F014-AF31-430B-BC3A-2938A1CDDDAF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DE53105-C574-4705-A4AC-1E86BBF32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6F014-AF31-430B-BC3A-2938A1CDDDAF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DE53105-C574-4705-A4AC-1E86BBF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6F014-AF31-430B-BC3A-2938A1CDDDAF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3105-C574-4705-A4AC-1E86BBF32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6F014-AF31-430B-BC3A-2938A1CDDDAF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53105-C574-4705-A4AC-1E86BBF3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D06F014-AF31-430B-BC3A-2938A1CDDDAF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E53105-C574-4705-A4AC-1E86BBF32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D06F014-AF31-430B-BC3A-2938A1CDDDAF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E53105-C574-4705-A4AC-1E86BBF32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D06F014-AF31-430B-BC3A-2938A1CDDDAF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DE53105-C574-4705-A4AC-1E86BBF32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Charles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819400"/>
            <a:ext cx="6331634" cy="1752600"/>
          </a:xfrm>
        </p:spPr>
        <p:txBody>
          <a:bodyPr/>
          <a:lstStyle/>
          <a:p>
            <a:r>
              <a:rPr lang="en-US" dirty="0" smtClean="0"/>
              <a:t>The shortest king becomes even shorter.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vs Long Parliament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Parliament was becoming divided between those who supported the King (Royalists) and those who were in favor of Parliament (Parliamentary Party), led by John Pym (creator of the Grand Remonstrance)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3558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RECOUNT!! Nah, I’ll just bring in the army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Charles believes he can swing the vote in his </a:t>
            </a:r>
            <a:r>
              <a:rPr lang="en-US" sz="2800" dirty="0" err="1" smtClean="0"/>
              <a:t>favour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With 400 soldiers, Charles stormed parliament to arrest the leading MPs.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However, his scheme hadn’t been so secretive, and the 5 </a:t>
            </a:r>
            <a:r>
              <a:rPr lang="en-US" sz="2800" dirty="0" smtClean="0"/>
              <a:t>MPs </a:t>
            </a:r>
            <a:r>
              <a:rPr lang="en-US" sz="2800" dirty="0" smtClean="0"/>
              <a:t>had escaped.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This move was in clear violation of the “Privilege of Parliament” so no arrests were made, only new enemies in Parliament.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08464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You bring your army, we’ll bring in ours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5791200"/>
          </a:xfrm>
        </p:spPr>
        <p:txBody>
          <a:bodyPr>
            <a:noAutofit/>
          </a:bodyPr>
          <a:lstStyle/>
          <a:p>
            <a:r>
              <a:rPr lang="en-US" sz="2200" dirty="0" smtClean="0"/>
              <a:t>Rebellion in the streets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Thousands of citizens armed themselves and surrounded Parliament. 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 smtClean="0"/>
              <a:t>leading MPs returned to their seats to the  cheers of their peers.</a:t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Charles,  fled London, went North to Nottingham, where he would have support.</a:t>
            </a:r>
            <a:br>
              <a:rPr lang="en-US" sz="2200" dirty="0" smtClean="0"/>
            </a:b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In Nottingham, Charles raised his </a:t>
            </a:r>
            <a:r>
              <a:rPr lang="en-US" sz="2200" dirty="0" smtClean="0"/>
              <a:t>standard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Review: In his fight to remain king, what actions and reactions happened.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15400" cy="5257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Economically:</a:t>
            </a:r>
          </a:p>
          <a:p>
            <a:pPr lvl="1"/>
            <a:r>
              <a:rPr lang="en-US" dirty="0" smtClean="0"/>
              <a:t>Illegal methods: ship money, </a:t>
            </a:r>
            <a:r>
              <a:rPr lang="en-US" dirty="0" err="1" smtClean="0"/>
              <a:t>tunnage</a:t>
            </a:r>
            <a:r>
              <a:rPr lang="en-US" dirty="0" smtClean="0"/>
              <a:t> and poundage, forced loans, selling titles;  for extravagant living and bad wars. </a:t>
            </a:r>
          </a:p>
          <a:p>
            <a:r>
              <a:rPr lang="en-US" dirty="0" smtClean="0"/>
              <a:t>Religious:</a:t>
            </a:r>
          </a:p>
          <a:p>
            <a:pPr lvl="1"/>
            <a:r>
              <a:rPr lang="en-US" dirty="0" smtClean="0"/>
              <a:t>Force Anglican bible on the Scots, continue “papist” church ceremonies to anger Puritans. </a:t>
            </a:r>
          </a:p>
          <a:p>
            <a:r>
              <a:rPr lang="en-US" dirty="0" smtClean="0"/>
              <a:t>Politically </a:t>
            </a:r>
          </a:p>
          <a:p>
            <a:pPr lvl="1"/>
            <a:r>
              <a:rPr lang="en-US" dirty="0" smtClean="0"/>
              <a:t>Divine right, not calling parliament and ruling without it, not ruling by council, misusing Royal Prerogative, lying to Parliament and going back on his word</a:t>
            </a:r>
          </a:p>
          <a:p>
            <a:r>
              <a:rPr lang="en-US" dirty="0" smtClean="0"/>
              <a:t>Socially</a:t>
            </a:r>
          </a:p>
          <a:p>
            <a:pPr lvl="1"/>
            <a:r>
              <a:rPr lang="en-US" dirty="0" smtClean="0"/>
              <a:t>Limiting people’s right to free speech, Court of Star Chambers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PLUS</a:t>
            </a:r>
            <a:r>
              <a:rPr lang="en-CA" dirty="0" smtClean="0"/>
              <a:t> – the Spark that blew the situation out of control and over the edge…</a:t>
            </a:r>
          </a:p>
          <a:p>
            <a:endParaRPr lang="en-US" dirty="0"/>
          </a:p>
          <a:p>
            <a:r>
              <a:rPr lang="en-US" dirty="0" smtClean="0"/>
              <a:t>Abuse of Parliamentary Privilege </a:t>
            </a:r>
            <a:endParaRPr lang="en-US" dirty="0"/>
          </a:p>
          <a:p>
            <a:r>
              <a:rPr lang="en-US" dirty="0" smtClean="0"/>
              <a:t>Marching in with Army to arrest the MPs</a:t>
            </a:r>
          </a:p>
        </p:txBody>
      </p:sp>
    </p:spTree>
    <p:extLst>
      <p:ext uri="{BB962C8B-B14F-4D97-AF65-F5344CB8AC3E}">
        <p14:creationId xmlns:p14="http://schemas.microsoft.com/office/powerpoint/2010/main" val="626459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2362200" y="838200"/>
          <a:ext cx="5562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C:\Documents and Settings\morgan.mclaughlin\Local Settings\Temporary Internet Files\Content.IE5\MZDIR7EN\MM90023635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4800600"/>
            <a:ext cx="447675" cy="609600"/>
          </a:xfrm>
          <a:prstGeom prst="rect">
            <a:avLst/>
          </a:prstGeom>
          <a:noFill/>
        </p:spPr>
      </p:pic>
      <p:pic>
        <p:nvPicPr>
          <p:cNvPr id="5" name="Picture 3" descr="C:\Documents and Settings\morgan.mclaughlin\Local Settings\Temporary Internet Files\Content.IE5\MZDIR7EN\MM90023635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4419600"/>
            <a:ext cx="727471" cy="990600"/>
          </a:xfrm>
          <a:prstGeom prst="rect">
            <a:avLst/>
          </a:prstGeom>
          <a:noFill/>
        </p:spPr>
      </p:pic>
      <p:pic>
        <p:nvPicPr>
          <p:cNvPr id="6" name="Picture 4" descr="C:\Documents and Settings\morgan.mclaughlin\Local Settings\Temporary Internet Files\Content.IE5\MZDIR7EN\MM90023635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3657600"/>
            <a:ext cx="727471" cy="1752600"/>
          </a:xfrm>
          <a:prstGeom prst="rect">
            <a:avLst/>
          </a:prstGeom>
          <a:noFill/>
        </p:spPr>
      </p:pic>
      <p:pic>
        <p:nvPicPr>
          <p:cNvPr id="7" name="Picture 4" descr="C:\Documents and Settings\morgan.mclaughlin\Local Settings\Temporary Internet Files\Content.IE5\MZDIR7EN\MM90023635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4419600"/>
            <a:ext cx="727471" cy="990600"/>
          </a:xfrm>
          <a:prstGeom prst="rect">
            <a:avLst/>
          </a:prstGeom>
          <a:noFill/>
        </p:spPr>
      </p:pic>
      <p:pic>
        <p:nvPicPr>
          <p:cNvPr id="8" name="Picture 3" descr="C:\Documents and Settings\morgan.mclaughlin\Local Settings\Temporary Internet Files\Content.IE5\MZDIR7EN\MM90023635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4419600"/>
            <a:ext cx="727471" cy="990600"/>
          </a:xfrm>
          <a:prstGeom prst="rect">
            <a:avLst/>
          </a:prstGeom>
          <a:noFill/>
        </p:spPr>
      </p:pic>
      <p:pic>
        <p:nvPicPr>
          <p:cNvPr id="9" name="Picture 4" descr="C:\Documents and Settings\morgan.mclaughlin\Local Settings\Temporary Internet Files\Content.IE5\MZDIR7EN\MM90023635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4419600"/>
            <a:ext cx="727471" cy="990600"/>
          </a:xfrm>
          <a:prstGeom prst="rect">
            <a:avLst/>
          </a:prstGeom>
          <a:noFill/>
        </p:spPr>
      </p:pic>
      <p:pic>
        <p:nvPicPr>
          <p:cNvPr id="10" name="Picture 4" descr="C:\Documents and Settings\morgan.mclaughlin\Local Settings\Temporary Internet Files\Content.IE5\MZDIR7EN\MM90023635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3886200"/>
            <a:ext cx="447675" cy="1524000"/>
          </a:xfrm>
          <a:prstGeom prst="rect">
            <a:avLst/>
          </a:prstGeom>
          <a:noFill/>
        </p:spPr>
      </p:pic>
      <p:pic>
        <p:nvPicPr>
          <p:cNvPr id="11" name="Picture 4" descr="C:\Documents and Settings\morgan.mclaughlin\Local Settings\Temporary Internet Files\Content.IE5\MZDIR7EN\MM90023635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7000" y="4495800"/>
            <a:ext cx="727471" cy="838200"/>
          </a:xfrm>
          <a:prstGeom prst="rect">
            <a:avLst/>
          </a:prstGeom>
          <a:noFill/>
        </p:spPr>
      </p:pic>
      <p:pic>
        <p:nvPicPr>
          <p:cNvPr id="12" name="Picture 3" descr="C:\Documents and Settings\morgan.mclaughlin\Local Settings\Temporary Internet Files\Content.IE5\MZDIR7EN\MM90023635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4800600"/>
            <a:ext cx="447675" cy="609600"/>
          </a:xfrm>
          <a:prstGeom prst="rect">
            <a:avLst/>
          </a:prstGeom>
          <a:noFill/>
        </p:spPr>
      </p:pic>
      <p:pic>
        <p:nvPicPr>
          <p:cNvPr id="13" name="Picture 3" descr="C:\Documents and Settings\morgan.mclaughlin\Local Settings\Temporary Internet Files\Content.IE5\MZDIR7EN\MM90023635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4114800" y="3733800"/>
            <a:ext cx="762000" cy="1676400"/>
          </a:xfrm>
          <a:prstGeom prst="rect">
            <a:avLst/>
          </a:prstGeom>
          <a:noFill/>
        </p:spPr>
      </p:pic>
      <p:pic>
        <p:nvPicPr>
          <p:cNvPr id="14" name="Picture 4" descr="C:\Documents and Settings\morgan.mclaughlin\Local Settings\Temporary Internet Files\Content.IE5\MZDIR7EN\MM90023635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24200" y="4648200"/>
            <a:ext cx="447675" cy="762000"/>
          </a:xfrm>
          <a:prstGeom prst="rect">
            <a:avLst/>
          </a:prstGeom>
          <a:noFill/>
        </p:spPr>
      </p:pic>
      <p:pic>
        <p:nvPicPr>
          <p:cNvPr id="15" name="Picture 3" descr="C:\Documents and Settings\morgan.mclaughlin\Local Settings\Temporary Internet Files\Content.IE5\MZDIR7EN\MM90023635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3733800"/>
            <a:ext cx="727471" cy="1676400"/>
          </a:xfrm>
          <a:prstGeom prst="rect">
            <a:avLst/>
          </a:prstGeom>
          <a:noFill/>
        </p:spPr>
      </p:pic>
      <p:pic>
        <p:nvPicPr>
          <p:cNvPr id="16" name="Picture 4" descr="C:\Documents and Settings\morgan.mclaughlin\Local Settings\Temporary Internet Files\Content.IE5\MZDIR7EN\MM90023635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67200" y="4648200"/>
            <a:ext cx="447675" cy="762000"/>
          </a:xfrm>
          <a:prstGeom prst="rect">
            <a:avLst/>
          </a:prstGeom>
          <a:noFill/>
        </p:spPr>
      </p:pic>
      <p:pic>
        <p:nvPicPr>
          <p:cNvPr id="17" name="Picture 4" descr="C:\Documents and Settings\morgan.mclaughlin\Local Settings\Temporary Internet Files\Content.IE5\MZDIR7EN\MM90023635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4419600"/>
            <a:ext cx="447675" cy="762000"/>
          </a:xfrm>
          <a:prstGeom prst="rect">
            <a:avLst/>
          </a:prstGeom>
          <a:noFill/>
        </p:spPr>
      </p:pic>
      <p:pic>
        <p:nvPicPr>
          <p:cNvPr id="18" name="Picture 4" descr="C:\Documents and Settings\morgan.mclaughlin\Local Settings\Temporary Internet Files\Content.IE5\MZDIR7EN\MM90023635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7000" y="4572000"/>
            <a:ext cx="447675" cy="7620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90800" y="31242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ENGLAND</a:t>
            </a:r>
          </a:p>
          <a:p>
            <a:pPr algn="ctr"/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AT  WAR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0" y="2362200"/>
            <a:ext cx="2798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PARLIAMENTARY PARTY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629400" y="2743200"/>
            <a:ext cx="1754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ROUNDHEADS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05600" y="3124200"/>
            <a:ext cx="2036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Model Army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90600" y="2362200"/>
            <a:ext cx="1233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ROYALIST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2819400"/>
            <a:ext cx="141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CAVALIERS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Charles I: Quick Bio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717"/>
          </a:xfrm>
        </p:spPr>
        <p:txBody>
          <a:bodyPr>
            <a:normAutofit/>
          </a:bodyPr>
          <a:lstStyle/>
          <a:p>
            <a:r>
              <a:rPr lang="en-US" dirty="0" smtClean="0"/>
              <a:t>Charles was James I’s last child and was not expected to take the throne.</a:t>
            </a:r>
          </a:p>
          <a:p>
            <a:r>
              <a:rPr lang="en-US" dirty="0" smtClean="0"/>
              <a:t>He had several physical challenges as a boy.</a:t>
            </a:r>
          </a:p>
          <a:p>
            <a:r>
              <a:rPr lang="en-US" dirty="0" smtClean="0"/>
              <a:t>He followed the example of his father, and wanted to rule without Parliament.</a:t>
            </a:r>
          </a:p>
          <a:p>
            <a:r>
              <a:rPr lang="en-US" dirty="0" smtClean="0"/>
              <a:t>He rather listen to old favorites than Parliamentarians.</a:t>
            </a:r>
          </a:p>
          <a:p>
            <a:r>
              <a:rPr lang="en-US" dirty="0" smtClean="0"/>
              <a:t>He angered Puritans and Protestants by not doing enough to promote their faith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5102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 anchor="t">
            <a:normAutofit/>
          </a:bodyPr>
          <a:lstStyle/>
          <a:p>
            <a:r>
              <a:rPr lang="en-US" sz="3200" dirty="0" smtClean="0"/>
              <a:t>Charles and his Economics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86399"/>
          </a:xfrm>
        </p:spPr>
        <p:txBody>
          <a:bodyPr>
            <a:normAutofit/>
          </a:bodyPr>
          <a:lstStyle/>
          <a:p>
            <a:r>
              <a:rPr lang="en-US" dirty="0" smtClean="0"/>
              <a:t>Remember: The king needs parliament for to introduce taxes!</a:t>
            </a:r>
          </a:p>
          <a:p>
            <a:r>
              <a:rPr lang="en-US" dirty="0" smtClean="0"/>
              <a:t>Charles likes his lavish life and has to fight exterior enemies.</a:t>
            </a:r>
          </a:p>
          <a:p>
            <a:pPr lvl="1"/>
            <a:r>
              <a:rPr lang="en-US" dirty="0" smtClean="0"/>
              <a:t>Traditionally  - Taxes.</a:t>
            </a:r>
          </a:p>
          <a:p>
            <a:pPr lvl="1"/>
            <a:r>
              <a:rPr lang="en-US" dirty="0" smtClean="0"/>
              <a:t>Charles – </a:t>
            </a:r>
          </a:p>
          <a:p>
            <a:pPr lvl="2"/>
            <a:r>
              <a:rPr lang="en-US" dirty="0" smtClean="0"/>
              <a:t>Forced loans*</a:t>
            </a:r>
          </a:p>
          <a:p>
            <a:pPr lvl="2"/>
            <a:r>
              <a:rPr lang="en-US" dirty="0" smtClean="0"/>
              <a:t>Ship money*</a:t>
            </a:r>
          </a:p>
          <a:p>
            <a:pPr lvl="2"/>
            <a:r>
              <a:rPr lang="en-US" dirty="0" err="1" smtClean="0"/>
              <a:t>Tunnage</a:t>
            </a:r>
            <a:r>
              <a:rPr lang="en-US" dirty="0" smtClean="0"/>
              <a:t> and poundage*</a:t>
            </a:r>
          </a:p>
          <a:p>
            <a:pPr lvl="2"/>
            <a:r>
              <a:rPr lang="en-US" dirty="0" smtClean="0"/>
              <a:t>Billeted* soldiers with homeowners</a:t>
            </a:r>
          </a:p>
          <a:p>
            <a:pPr lvl="2"/>
            <a:r>
              <a:rPr lang="en-US" dirty="0" smtClean="0"/>
              <a:t>Sold titles of nobility</a:t>
            </a:r>
          </a:p>
          <a:p>
            <a:pPr lvl="7"/>
            <a:r>
              <a:rPr lang="en-US" dirty="0" smtClean="0"/>
              <a:t>*Find the explanations for these terms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 smtClean="0"/>
              <a:t>Charles and his Religious woes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Puritans gained more power in Parliament and were pressing for advancement of their cause.</a:t>
            </a:r>
          </a:p>
          <a:p>
            <a:r>
              <a:rPr lang="en-US" dirty="0" smtClean="0"/>
              <a:t>All Protestants were upset that the king was too tolerant of Catholics – the wife!</a:t>
            </a:r>
          </a:p>
          <a:p>
            <a:r>
              <a:rPr lang="en-US" dirty="0" smtClean="0"/>
              <a:t>Charles’ actions that angered Puritans</a:t>
            </a:r>
          </a:p>
          <a:p>
            <a:pPr lvl="1"/>
            <a:r>
              <a:rPr lang="en-US" dirty="0" smtClean="0"/>
              <a:t>Ornate decorations and rituals</a:t>
            </a:r>
          </a:p>
          <a:p>
            <a:pPr lvl="1"/>
            <a:r>
              <a:rPr lang="en-US" dirty="0" smtClean="0"/>
              <a:t>Anglican prayer books in Scotland</a:t>
            </a:r>
          </a:p>
        </p:txBody>
      </p:sp>
    </p:spTree>
    <p:extLst>
      <p:ext uri="{BB962C8B-B14F-4D97-AF65-F5344CB8AC3E}">
        <p14:creationId xmlns:p14="http://schemas.microsoft.com/office/powerpoint/2010/main" val="365614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 smtClean="0"/>
              <a:t>Charles and the repression of civil rights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Those who spoke against Charles were punished publically </a:t>
            </a:r>
          </a:p>
          <a:p>
            <a:pPr lvl="1"/>
            <a:r>
              <a:rPr lang="en-US" dirty="0" smtClean="0"/>
              <a:t>Seditious Libel</a:t>
            </a:r>
          </a:p>
          <a:p>
            <a:pPr lvl="1"/>
            <a:r>
              <a:rPr lang="en-US" dirty="0" smtClean="0"/>
              <a:t>Pillory</a:t>
            </a:r>
          </a:p>
          <a:p>
            <a:pPr lvl="1"/>
            <a:r>
              <a:rPr lang="en-US" dirty="0" smtClean="0"/>
              <a:t>Ears </a:t>
            </a:r>
          </a:p>
          <a:p>
            <a:pPr lvl="1"/>
            <a:r>
              <a:rPr lang="en-US" dirty="0" smtClean="0"/>
              <a:t>Branding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Court of Star Chamber – </a:t>
            </a:r>
            <a:r>
              <a:rPr lang="en-US" dirty="0" err="1" smtClean="0"/>
              <a:t>pg</a:t>
            </a:r>
            <a:r>
              <a:rPr lang="en-US" dirty="0" smtClean="0"/>
              <a:t> 135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819400"/>
            <a:ext cx="4317442" cy="283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53183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Court of Star Chamber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power of the Court of Star Chamber was synonymous with  the abuse of power by the Charles I and his circle. 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Using the court to examine cases of sedition,  the court could be used to suppress opposition to royal policies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King Charles I used the Court of Star Chamber as Parliamentary substitute during the eleven years of Personal Rule, when he ruled without a Parliament.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He made extensive use of the Court of Star Chamber to prosecute dissenters, including the Puritans.</a:t>
            </a:r>
            <a:br>
              <a:rPr lang="en-US" dirty="0" smtClean="0"/>
            </a:br>
            <a:endParaRPr lang="en-US" dirty="0" smtClean="0"/>
          </a:p>
          <a:p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 smtClean="0"/>
              <a:t>Charles struggles with his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839200" cy="4038600"/>
          </a:xfrm>
        </p:spPr>
        <p:txBody>
          <a:bodyPr/>
          <a:lstStyle/>
          <a:p>
            <a:r>
              <a:rPr lang="en-US" dirty="0" smtClean="0"/>
              <a:t>After 3 years of ruling without Parliament</a:t>
            </a:r>
          </a:p>
          <a:p>
            <a:pPr lvl="2"/>
            <a:r>
              <a:rPr lang="en-US" dirty="0" smtClean="0"/>
              <a:t>King called parliament to get more money, as his illegal methods were not working</a:t>
            </a:r>
          </a:p>
          <a:p>
            <a:pPr lvl="2"/>
            <a:r>
              <a:rPr lang="en-US" dirty="0" smtClean="0"/>
              <a:t>They would not agree unless he signed Petition of Right, 1628</a:t>
            </a:r>
          </a:p>
          <a:p>
            <a:pPr lvl="2"/>
            <a:r>
              <a:rPr lang="en-US" dirty="0" smtClean="0"/>
              <a:t>Read the selection – page 136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810000"/>
            <a:ext cx="3733800" cy="257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Charles Sets off on the Road to Civil War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Buckingham – assassinated</a:t>
            </a:r>
          </a:p>
          <a:p>
            <a:r>
              <a:rPr lang="en-US" dirty="0" smtClean="0"/>
              <a:t>Stafford – creative money making</a:t>
            </a:r>
          </a:p>
          <a:p>
            <a:pPr lvl="1"/>
            <a:r>
              <a:rPr lang="en-US" dirty="0" smtClean="0"/>
              <a:t>Will be executed for treason</a:t>
            </a:r>
          </a:p>
          <a:p>
            <a:r>
              <a:rPr lang="en-US" dirty="0" smtClean="0"/>
              <a:t>Laud – Prayer books in Scotland</a:t>
            </a:r>
          </a:p>
          <a:p>
            <a:pPr lvl="1"/>
            <a:r>
              <a:rPr lang="en-US" dirty="0" smtClean="0"/>
              <a:t>Will be executed for starting the Bishops’ war</a:t>
            </a:r>
          </a:p>
          <a:p>
            <a:r>
              <a:rPr lang="en-US" dirty="0" smtClean="0"/>
              <a:t>Short Parliament - $ for Bishop’s War</a:t>
            </a:r>
          </a:p>
          <a:p>
            <a:r>
              <a:rPr lang="en-US" dirty="0" smtClean="0"/>
              <a:t>Bishops War – Scotland 1 – England 0</a:t>
            </a:r>
          </a:p>
          <a:p>
            <a:r>
              <a:rPr lang="en-US" dirty="0" smtClean="0"/>
              <a:t>Charles Bankrupt – Long Parliament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344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vs Long Parliament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Parliament was </a:t>
            </a:r>
            <a:r>
              <a:rPr lang="en-US" sz="2800" dirty="0" smtClean="0"/>
              <a:t>not </a:t>
            </a:r>
            <a:r>
              <a:rPr lang="en-US" sz="2800" dirty="0"/>
              <a:t>supportive of the </a:t>
            </a:r>
            <a:r>
              <a:rPr lang="en-US" sz="2800" dirty="0" smtClean="0"/>
              <a:t>King</a:t>
            </a:r>
            <a:br>
              <a:rPr lang="en-US" sz="2800" dirty="0" smtClean="0"/>
            </a:br>
            <a:endParaRPr lang="en-US" sz="2800" dirty="0"/>
          </a:p>
          <a:p>
            <a:r>
              <a:rPr lang="en-US" sz="2800" dirty="0"/>
              <a:t>Demanded that Laud and Strafford be turned over (they were executed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endParaRPr lang="en-US" sz="2800" dirty="0"/>
          </a:p>
          <a:p>
            <a:r>
              <a:rPr lang="en-US" sz="3000" dirty="0"/>
              <a:t>Charles was forced to sign a bill “the Grand Remonstrance”  that required him to </a:t>
            </a:r>
          </a:p>
          <a:p>
            <a:pPr lvl="1"/>
            <a:r>
              <a:rPr lang="en-US" dirty="0"/>
              <a:t>Call parliament regularly</a:t>
            </a:r>
          </a:p>
          <a:p>
            <a:pPr lvl="1"/>
            <a:r>
              <a:rPr lang="en-US" dirty="0"/>
              <a:t>Not impose illegal and invented taxes</a:t>
            </a:r>
          </a:p>
          <a:p>
            <a:pPr lvl="1"/>
            <a:r>
              <a:rPr lang="en-US" dirty="0"/>
              <a:t>Pass the control of the army and navy to parliament</a:t>
            </a:r>
          </a:p>
          <a:p>
            <a:pPr lvl="1"/>
            <a:r>
              <a:rPr lang="en-US" dirty="0"/>
              <a:t>Uphold the “privilege of Parliament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/>
          </a:p>
          <a:p>
            <a:pPr lvl="2"/>
            <a:r>
              <a:rPr lang="en-US" sz="2100" b="1" i="1" u="sng" dirty="0"/>
              <a:t>The bill passed by 11 votes</a:t>
            </a:r>
            <a:r>
              <a:rPr lang="en-US" sz="2100" b="1" i="1" u="sng" dirty="0" smtClean="0"/>
              <a:t>.</a:t>
            </a:r>
            <a:endParaRPr lang="en-CA" b="1" i="1" u="sng" dirty="0"/>
          </a:p>
        </p:txBody>
      </p:sp>
    </p:spTree>
    <p:extLst>
      <p:ext uri="{BB962C8B-B14F-4D97-AF65-F5344CB8AC3E}">
        <p14:creationId xmlns:p14="http://schemas.microsoft.com/office/powerpoint/2010/main" val="1336467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4428</TotalTime>
  <Words>567</Words>
  <Application>Microsoft Office PowerPoint</Application>
  <PresentationFormat>On-screen Show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Charles I</vt:lpstr>
      <vt:lpstr>Charles I: Quick Bio</vt:lpstr>
      <vt:lpstr>Charles and his Economics</vt:lpstr>
      <vt:lpstr>Charles and his Religious woes</vt:lpstr>
      <vt:lpstr>Charles and the repression of civil rights</vt:lpstr>
      <vt:lpstr>The Court of Star Chamber</vt:lpstr>
      <vt:lpstr>Charles struggles with his Rule</vt:lpstr>
      <vt:lpstr>Charles Sets off on the Road to Civil War</vt:lpstr>
      <vt:lpstr>Charles vs Long Parliament</vt:lpstr>
      <vt:lpstr>Charles vs Long Parliament</vt:lpstr>
      <vt:lpstr>RECOUNT!! Nah, I’ll just bring in the army</vt:lpstr>
      <vt:lpstr>You bring your army, we’ll bring in ours</vt:lpstr>
      <vt:lpstr>Review: In his fight to remain king, what actions and reactions happened.</vt:lpstr>
      <vt:lpstr>PowerPoint Presentation</vt:lpstr>
      <vt:lpstr>PowerPoint Presentation</vt:lpstr>
    </vt:vector>
  </TitlesOfParts>
  <Company>Collingwood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 I</dc:title>
  <dc:creator>Computer Services</dc:creator>
  <cp:lastModifiedBy>Morgan McLaughlin</cp:lastModifiedBy>
  <cp:revision>29</cp:revision>
  <dcterms:created xsi:type="dcterms:W3CDTF">2011-01-23T18:28:37Z</dcterms:created>
  <dcterms:modified xsi:type="dcterms:W3CDTF">2015-01-19T03:13:56Z</dcterms:modified>
</cp:coreProperties>
</file>