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97E9A-98EF-446D-B501-DB4E099FD81A}" type="datetimeFigureOut">
              <a:rPr lang="en-US" smtClean="0"/>
              <a:t>1/31/2013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6075FB-6394-4EAC-9D3F-0EFA42F0B1BE}" type="slidenum">
              <a:rPr lang="en-US" smtClean="0"/>
              <a:t>‹#›</a:t>
            </a:fld>
            <a:endParaRPr lang="en-US"/>
          </a:p>
        </p:txBody>
      </p:sp>
    </p:spTree>
    <p:extLst>
      <p:ext uri="{BB962C8B-B14F-4D97-AF65-F5344CB8AC3E}">
        <p14:creationId xmlns:p14="http://schemas.microsoft.com/office/powerpoint/2010/main" val="31387817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5E59C1-20CD-4E60-B831-0A7BB39F6BE3}" type="datetimeFigureOut">
              <a:rPr lang="en-US" smtClean="0"/>
              <a:pPr/>
              <a:t>1/31/2013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048128D-17FC-4833-9994-17407404FF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5E59C1-20CD-4E60-B831-0A7BB39F6BE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5E59C1-20CD-4E60-B831-0A7BB39F6BE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5E59C1-20CD-4E60-B831-0A7BB39F6BE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5E59C1-20CD-4E60-B831-0A7BB39F6BE3}"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8128D-17FC-4833-9994-17407404FF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5E59C1-20CD-4E60-B831-0A7BB39F6BE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5E59C1-20CD-4E60-B831-0A7BB39F6BE3}"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5E59C1-20CD-4E60-B831-0A7BB39F6BE3}"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59C1-20CD-4E60-B831-0A7BB39F6BE3}"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5E59C1-20CD-4E60-B831-0A7BB39F6BE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8128D-17FC-4833-9994-17407404FF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5E59C1-20CD-4E60-B831-0A7BB39F6BE3}"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048128D-17FC-4833-9994-17407404FF3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5E59C1-20CD-4E60-B831-0A7BB39F6BE3}" type="datetimeFigureOut">
              <a:rPr lang="en-US" smtClean="0"/>
              <a:pPr/>
              <a:t>1/31/2013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48128D-17FC-4833-9994-17407404FF3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Roots of Civil War</a:t>
            </a:r>
            <a:endParaRPr lang="en-US" dirty="0"/>
          </a:p>
        </p:txBody>
      </p:sp>
      <p:sp>
        <p:nvSpPr>
          <p:cNvPr id="3" name="Subtitle 2"/>
          <p:cNvSpPr>
            <a:spLocks noGrp="1"/>
          </p:cNvSpPr>
          <p:nvPr>
            <p:ph type="subTitle" idx="1"/>
          </p:nvPr>
        </p:nvSpPr>
        <p:spPr/>
        <p:txBody>
          <a:bodyPr/>
          <a:lstStyle/>
          <a:p>
            <a:r>
              <a:rPr lang="en-US" dirty="0" smtClean="0"/>
              <a:t>England in the Early Modern Era</a:t>
            </a:r>
          </a:p>
          <a:p>
            <a:r>
              <a:rPr lang="en-US" dirty="0" smtClean="0"/>
              <a:t>1600-1700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582248"/>
        </p:xfrm>
        <a:graphic>
          <a:graphicData uri="http://schemas.openxmlformats.org/drawingml/2006/table">
            <a:tbl>
              <a:tblPr firstRow="1" bandRow="1">
                <a:tableStyleId>{5C22544A-7EE6-4342-B048-85BDC9FD1C3A}</a:tableStyleId>
              </a:tblPr>
              <a:tblGrid>
                <a:gridCol w="3048000"/>
                <a:gridCol w="3048000"/>
                <a:gridCol w="3048000"/>
              </a:tblGrid>
              <a:tr h="644376">
                <a:tc>
                  <a:txBody>
                    <a:bodyPr/>
                    <a:lstStyle/>
                    <a:p>
                      <a:r>
                        <a:rPr lang="en-US" dirty="0" smtClean="0"/>
                        <a:t>Religion</a:t>
                      </a:r>
                      <a:endParaRPr lang="en-US" dirty="0"/>
                    </a:p>
                  </a:txBody>
                  <a:tcPr/>
                </a:tc>
                <a:tc>
                  <a:txBody>
                    <a:bodyPr/>
                    <a:lstStyle/>
                    <a:p>
                      <a:r>
                        <a:rPr lang="en-US" dirty="0" smtClean="0"/>
                        <a:t>Definition</a:t>
                      </a:r>
                      <a:endParaRPr lang="en-US" dirty="0"/>
                    </a:p>
                  </a:txBody>
                  <a:tcPr/>
                </a:tc>
                <a:tc>
                  <a:txBody>
                    <a:bodyPr/>
                    <a:lstStyle/>
                    <a:p>
                      <a:r>
                        <a:rPr lang="en-US" dirty="0" smtClean="0"/>
                        <a:t>Aspects of the religion</a:t>
                      </a:r>
                      <a:endParaRPr lang="en-US" dirty="0"/>
                    </a:p>
                  </a:txBody>
                  <a:tcPr/>
                </a:tc>
              </a:tr>
              <a:tr h="1032024">
                <a:tc>
                  <a:txBody>
                    <a:bodyPr/>
                    <a:lstStyle/>
                    <a:p>
                      <a:r>
                        <a:rPr lang="en-US" dirty="0" smtClean="0"/>
                        <a:t>Protestant</a:t>
                      </a:r>
                      <a:endParaRPr lang="en-US" dirty="0"/>
                    </a:p>
                  </a:txBody>
                  <a:tcPr/>
                </a:tc>
                <a:tc>
                  <a:txBody>
                    <a:bodyPr/>
                    <a:lstStyle/>
                    <a:p>
                      <a:r>
                        <a:rPr lang="en-US" dirty="0" smtClean="0"/>
                        <a:t>Any Christian</a:t>
                      </a:r>
                      <a:r>
                        <a:rPr lang="en-US" baseline="0" dirty="0" smtClean="0"/>
                        <a:t> not belonging to the Roman Catholic or Eastern Orthodox Church</a:t>
                      </a:r>
                      <a:endParaRPr lang="en-US" dirty="0"/>
                    </a:p>
                  </a:txBody>
                  <a:tcPr/>
                </a:tc>
                <a:tc>
                  <a:txBody>
                    <a:bodyPr/>
                    <a:lstStyle/>
                    <a:p>
                      <a:endParaRPr lang="en-US" dirty="0"/>
                    </a:p>
                  </a:txBody>
                  <a:tcPr/>
                </a:tc>
              </a:tr>
              <a:tr h="2071208">
                <a:tc>
                  <a:txBody>
                    <a:bodyPr/>
                    <a:lstStyle/>
                    <a:p>
                      <a:r>
                        <a:rPr lang="en-US" dirty="0" smtClean="0"/>
                        <a:t>Church</a:t>
                      </a:r>
                      <a:r>
                        <a:rPr lang="en-US" baseline="0" dirty="0" smtClean="0"/>
                        <a:t> of England (Anglican)</a:t>
                      </a:r>
                      <a:endParaRPr lang="en-US" dirty="0"/>
                    </a:p>
                  </a:txBody>
                  <a:tcPr/>
                </a:tc>
                <a:tc>
                  <a:txBody>
                    <a:bodyPr/>
                    <a:lstStyle/>
                    <a:p>
                      <a:r>
                        <a:rPr lang="en-US" dirty="0" smtClean="0"/>
                        <a:t>The established church in England,</a:t>
                      </a:r>
                      <a:r>
                        <a:rPr lang="en-US" baseline="0" dirty="0" smtClean="0"/>
                        <a:t> headed by the monarch</a:t>
                      </a:r>
                      <a:endParaRPr lang="en-US" dirty="0"/>
                    </a:p>
                  </a:txBody>
                  <a:tcPr/>
                </a:tc>
                <a:tc>
                  <a:txBody>
                    <a:bodyPr/>
                    <a:lstStyle/>
                    <a:p>
                      <a:r>
                        <a:rPr lang="en-US" dirty="0" smtClean="0"/>
                        <a:t>Supported by taxes</a:t>
                      </a:r>
                    </a:p>
                    <a:p>
                      <a:r>
                        <a:rPr lang="en-US" dirty="0" smtClean="0"/>
                        <a:t>Services</a:t>
                      </a:r>
                      <a:r>
                        <a:rPr lang="en-US" baseline="0" dirty="0" smtClean="0"/>
                        <a:t> and ceremonies were elaborate and buildings richly decorated. </a:t>
                      </a:r>
                    </a:p>
                    <a:p>
                      <a:r>
                        <a:rPr lang="en-US" baseline="0" dirty="0" smtClean="0"/>
                        <a:t>Service in English</a:t>
                      </a:r>
                      <a:endParaRPr lang="en-US" dirty="0"/>
                    </a:p>
                  </a:txBody>
                  <a:tcPr/>
                </a:tc>
              </a:tr>
              <a:tr h="2071208">
                <a:tc>
                  <a:txBody>
                    <a:bodyPr/>
                    <a:lstStyle/>
                    <a:p>
                      <a:r>
                        <a:rPr lang="en-US" dirty="0" smtClean="0"/>
                        <a:t>Puritans and Calvinists</a:t>
                      </a:r>
                      <a:endParaRPr lang="en-US" dirty="0"/>
                    </a:p>
                  </a:txBody>
                  <a:tcPr/>
                </a:tc>
                <a:tc>
                  <a:txBody>
                    <a:bodyPr/>
                    <a:lstStyle/>
                    <a:p>
                      <a:r>
                        <a:rPr lang="en-US" dirty="0" smtClean="0"/>
                        <a:t>A follower of the teachings</a:t>
                      </a:r>
                      <a:r>
                        <a:rPr lang="en-US" baseline="0" dirty="0" smtClean="0"/>
                        <a:t> of John Calvin, a leader of the Protestant reformation</a:t>
                      </a:r>
                      <a:endParaRPr lang="en-US" dirty="0"/>
                    </a:p>
                  </a:txBody>
                  <a:tcPr/>
                </a:tc>
                <a:tc>
                  <a:txBody>
                    <a:bodyPr/>
                    <a:lstStyle/>
                    <a:p>
                      <a:r>
                        <a:rPr lang="en-US" dirty="0" smtClean="0"/>
                        <a:t>Opposed ceremonies and decorations of the Anglican church; service should</a:t>
                      </a:r>
                      <a:r>
                        <a:rPr lang="en-US" baseline="0" dirty="0" smtClean="0"/>
                        <a:t> be simple</a:t>
                      </a:r>
                    </a:p>
                    <a:p>
                      <a:r>
                        <a:rPr lang="en-US" baseline="0" dirty="0" smtClean="0"/>
                        <a:t>Wore dark clothes and led sober lives; no drinking, gambling, theater – life is devotion to God.</a:t>
                      </a:r>
                    </a:p>
                    <a:p>
                      <a:r>
                        <a:rPr lang="en-US" baseline="0" dirty="0" smtClean="0"/>
                        <a:t>Strict laws are needed to keep people from sinning. </a:t>
                      </a:r>
                      <a:endParaRPr lang="en-US"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3429000" y="4659779"/>
            <a:ext cx="2095500" cy="2198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England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certain amount of tolerance was given towards the dissenting Puritans.</a:t>
            </a:r>
          </a:p>
          <a:p>
            <a:r>
              <a:rPr lang="en-US" dirty="0" smtClean="0"/>
              <a:t>They could have services, as long as they occasionally went to Anglican services.</a:t>
            </a:r>
          </a:p>
          <a:p>
            <a:r>
              <a:rPr lang="en-US" dirty="0" smtClean="0"/>
              <a:t>Though at other times, it was illegal to practice and they were imprisoned.</a:t>
            </a:r>
          </a:p>
          <a:p>
            <a:r>
              <a:rPr lang="en-US" dirty="0" smtClean="0"/>
              <a:t>Many Puritans fled England to practice their beliefs freely (Mayflower to the Americas – Plymouth Rock, the first Thanksgiving)</a:t>
            </a:r>
          </a:p>
          <a:p>
            <a:r>
              <a:rPr lang="en-US" dirty="0" smtClean="0"/>
              <a:t>Others entered into politics, using this venue to advance their cause. Creating conflict with the monarchs in power, both on religious and political grounds.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England</a:t>
            </a:r>
            <a:endParaRPr lang="en-US" dirty="0"/>
          </a:p>
        </p:txBody>
      </p:sp>
      <p:sp>
        <p:nvSpPr>
          <p:cNvPr id="3" name="Content Placeholder 2"/>
          <p:cNvSpPr>
            <a:spLocks noGrp="1"/>
          </p:cNvSpPr>
          <p:nvPr>
            <p:ph idx="1"/>
          </p:nvPr>
        </p:nvSpPr>
        <p:spPr/>
        <p:txBody>
          <a:bodyPr/>
          <a:lstStyle/>
          <a:p>
            <a:r>
              <a:rPr lang="en-US" dirty="0" smtClean="0"/>
              <a:t>The tensions created by the puritans in parliament and the monarch of the day (James I and more specifically Charles I) would prove to </a:t>
            </a:r>
            <a:r>
              <a:rPr lang="en-US" smtClean="0"/>
              <a:t>be a spark </a:t>
            </a:r>
            <a:r>
              <a:rPr lang="en-US" dirty="0" smtClean="0"/>
              <a:t>for the British civil war.</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105400" y="3352800"/>
            <a:ext cx="3733800" cy="3238026"/>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2362200" y="3276600"/>
            <a:ext cx="2362200" cy="3367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Modern society</a:t>
            </a:r>
            <a:endParaRPr lang="en-US" dirty="0"/>
          </a:p>
        </p:txBody>
      </p:sp>
      <p:sp>
        <p:nvSpPr>
          <p:cNvPr id="3" name="Content Placeholder 2"/>
          <p:cNvSpPr>
            <a:spLocks noGrp="1"/>
          </p:cNvSpPr>
          <p:nvPr>
            <p:ph idx="1"/>
          </p:nvPr>
        </p:nvSpPr>
        <p:spPr/>
        <p:txBody>
          <a:bodyPr/>
          <a:lstStyle/>
          <a:p>
            <a:r>
              <a:rPr lang="en-US" dirty="0" smtClean="0"/>
              <a:t>Things we can thank England for as Canadians</a:t>
            </a:r>
          </a:p>
          <a:p>
            <a:pPr lvl="1"/>
            <a:r>
              <a:rPr lang="en-US" dirty="0" smtClean="0"/>
              <a:t>Tea</a:t>
            </a:r>
          </a:p>
          <a:p>
            <a:pPr lvl="1"/>
            <a:r>
              <a:rPr lang="en-US" dirty="0" smtClean="0"/>
              <a:t>Monty Python</a:t>
            </a:r>
          </a:p>
          <a:p>
            <a:pPr lvl="1"/>
            <a:r>
              <a:rPr lang="en-US" dirty="0" smtClean="0"/>
              <a:t>Democracy and civil rights</a:t>
            </a:r>
          </a:p>
          <a:p>
            <a:pPr lvl="1"/>
            <a:endParaRPr lang="en-US" dirty="0" smtClean="0"/>
          </a:p>
          <a:p>
            <a:r>
              <a:rPr lang="en-US" dirty="0" smtClean="0"/>
              <a:t>Magna </a:t>
            </a:r>
            <a:r>
              <a:rPr lang="en-US" dirty="0" err="1" smtClean="0"/>
              <a:t>Carta</a:t>
            </a:r>
            <a:r>
              <a:rPr lang="en-US" dirty="0" smtClean="0"/>
              <a:t>, 1215</a:t>
            </a:r>
          </a:p>
          <a:p>
            <a:pPr lvl="1"/>
            <a:r>
              <a:rPr lang="en-US" dirty="0" smtClean="0"/>
              <a:t>Signed by King John (the one from Robin Hood)</a:t>
            </a:r>
          </a:p>
          <a:p>
            <a:pPr lvl="1"/>
            <a:r>
              <a:rPr lang="en-US" dirty="0" smtClean="0"/>
              <a:t>Recognized individual freedoms and required the king to consult an elected parliament, and to rule lawfully.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Magna </a:t>
            </a:r>
            <a:r>
              <a:rPr lang="en-US" dirty="0" err="1" smtClean="0"/>
              <a:t>Carta</a:t>
            </a:r>
            <a:endParaRPr lang="en-CA" dirty="0"/>
          </a:p>
        </p:txBody>
      </p:sp>
      <p:sp>
        <p:nvSpPr>
          <p:cNvPr id="3" name="Content Placeholder 2"/>
          <p:cNvSpPr>
            <a:spLocks noGrp="1"/>
          </p:cNvSpPr>
          <p:nvPr>
            <p:ph idx="1"/>
          </p:nvPr>
        </p:nvSpPr>
        <p:spPr>
          <a:xfrm>
            <a:off x="3810000" y="1935480"/>
            <a:ext cx="4876800" cy="4389120"/>
          </a:xfrm>
        </p:spPr>
        <p:txBody>
          <a:bodyPr>
            <a:normAutofit/>
          </a:bodyPr>
          <a:lstStyle/>
          <a:p>
            <a:r>
              <a:rPr lang="en-CA" sz="1600" dirty="0"/>
              <a:t>Magna </a:t>
            </a:r>
            <a:r>
              <a:rPr lang="en-CA" sz="1600" dirty="0" err="1"/>
              <a:t>Carta</a:t>
            </a:r>
            <a:r>
              <a:rPr lang="en-CA" sz="1600" dirty="0"/>
              <a:t> was written by a group of 13th-century barons to protect their rights and property against a tyrannical king. It is concerned with many practical matters and specific grievances relevant to the feudal system under which they lived. The interests of the common man were hardly apparent in the minds of the men who brokered the agreement. But there are two principles expressed in Magna </a:t>
            </a:r>
            <a:r>
              <a:rPr lang="en-CA" sz="1600" dirty="0" err="1"/>
              <a:t>Carta</a:t>
            </a:r>
            <a:r>
              <a:rPr lang="en-CA" sz="1600" dirty="0"/>
              <a:t> that resonate to this day:</a:t>
            </a:r>
          </a:p>
          <a:p>
            <a:r>
              <a:rPr lang="en-CA" sz="1600" i="1" dirty="0"/>
              <a:t>"No freeman shall be taken, imprisoned, disseised, outlawed, banished, or in any way destroyed, nor will We proceed against or prosecute him, except by the lawful judgment of his peers and by the law of the land."</a:t>
            </a:r>
            <a:endParaRPr lang="en-CA" sz="1600" dirty="0"/>
          </a:p>
          <a:p>
            <a:r>
              <a:rPr lang="en-CA" sz="1600" i="1" dirty="0"/>
              <a:t>"To no one will We sell, to no one will We deny or delay, right or justice."</a:t>
            </a:r>
            <a:endParaRPr lang="en-CA" sz="1600" dirty="0"/>
          </a:p>
          <a:p>
            <a:endParaRPr lang="en-CA"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429000" cy="63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7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1073"/>
          </a:xfrm>
        </p:spPr>
        <p:txBody>
          <a:bodyPr>
            <a:normAutofit fontScale="90000"/>
          </a:bodyPr>
          <a:lstStyle/>
          <a:p>
            <a:r>
              <a:rPr lang="en-US" dirty="0" smtClean="0"/>
              <a:t>Monarchs and Parliament</a:t>
            </a:r>
            <a:endParaRPr lang="en-US" dirty="0"/>
          </a:p>
        </p:txBody>
      </p:sp>
      <p:sp>
        <p:nvSpPr>
          <p:cNvPr id="3" name="Content Placeholder 2"/>
          <p:cNvSpPr>
            <a:spLocks noGrp="1"/>
          </p:cNvSpPr>
          <p:nvPr>
            <p:ph idx="1"/>
          </p:nvPr>
        </p:nvSpPr>
        <p:spPr>
          <a:xfrm>
            <a:off x="0" y="1447800"/>
            <a:ext cx="8991600" cy="5181600"/>
          </a:xfrm>
        </p:spPr>
        <p:txBody>
          <a:bodyPr>
            <a:normAutofit fontScale="92500" lnSpcReduction="10000"/>
          </a:bodyPr>
          <a:lstStyle/>
          <a:p>
            <a:r>
              <a:rPr lang="en-US" dirty="0" smtClean="0"/>
              <a:t>Most British monarchs accepted parliament and looked to it for advice on policy. </a:t>
            </a:r>
          </a:p>
          <a:p>
            <a:r>
              <a:rPr lang="en-US" dirty="0" smtClean="0"/>
              <a:t>The Tudors (Henry VII, Henry VIII, Mary, Elizabeth) accepted the democratic traditions that had been gained and kept parliament on their side.</a:t>
            </a:r>
          </a:p>
          <a:p>
            <a:r>
              <a:rPr lang="en-US" dirty="0" smtClean="0"/>
              <a:t>The Tudors ruled as individual dictators, with </a:t>
            </a:r>
            <a:r>
              <a:rPr lang="en-US" dirty="0" err="1" smtClean="0"/>
              <a:t>counsellors</a:t>
            </a:r>
            <a:r>
              <a:rPr lang="en-US" dirty="0" smtClean="0"/>
              <a:t> and advisors</a:t>
            </a:r>
          </a:p>
          <a:p>
            <a:r>
              <a:rPr lang="en-US" dirty="0" smtClean="0"/>
              <a:t>However, they needed the English establishment on their side, and Parliament ensured that every part of Britain was represented in a debating chamber which the monarch had summon if they wanted to say, increase taxes for a new war.</a:t>
            </a:r>
          </a:p>
          <a:p>
            <a:r>
              <a:rPr lang="en-US" dirty="0" smtClean="0"/>
              <a:t>New laws had to be exacted by noblemen who were part of parliament, as they were essentially mini-monarchs in their own region.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91600" cy="1143000"/>
          </a:xfrm>
        </p:spPr>
        <p:txBody>
          <a:bodyPr>
            <a:normAutofit fontScale="90000"/>
          </a:bodyPr>
          <a:lstStyle/>
          <a:p>
            <a:r>
              <a:rPr lang="en-US" dirty="0" smtClean="0"/>
              <a:t>The Relationship between Monarchs and Parliament</a:t>
            </a:r>
            <a:endParaRPr lang="en-US" dirty="0"/>
          </a:p>
        </p:txBody>
      </p:sp>
      <p:sp>
        <p:nvSpPr>
          <p:cNvPr id="3" name="Content Placeholder 2"/>
          <p:cNvSpPr>
            <a:spLocks noGrp="1"/>
          </p:cNvSpPr>
          <p:nvPr>
            <p:ph idx="1"/>
          </p:nvPr>
        </p:nvSpPr>
        <p:spPr>
          <a:xfrm>
            <a:off x="0" y="1905000"/>
            <a:ext cx="9144000" cy="4953000"/>
          </a:xfrm>
        </p:spPr>
        <p:txBody>
          <a:bodyPr>
            <a:normAutofit/>
          </a:bodyPr>
          <a:lstStyle/>
          <a:p>
            <a:r>
              <a:rPr lang="en-US" dirty="0" smtClean="0"/>
              <a:t>There were two sections to Parliament; the Commons and the House of Lords. </a:t>
            </a:r>
          </a:p>
          <a:p>
            <a:r>
              <a:rPr lang="en-US" dirty="0" smtClean="0"/>
              <a:t>Parliaments did not sit often, and monarchs called Parliament for mostly one reason – Money. </a:t>
            </a:r>
          </a:p>
          <a:p>
            <a:r>
              <a:rPr lang="en-US" dirty="0" smtClean="0"/>
              <a:t>You could liken the relationship between Parliament and the Monarch to parents and a child gone off to university</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Society</a:t>
            </a:r>
            <a:endParaRPr lang="en-US" dirty="0"/>
          </a:p>
        </p:txBody>
      </p:sp>
      <p:sp>
        <p:nvSpPr>
          <p:cNvPr id="3" name="Content Placeholder 2"/>
          <p:cNvSpPr>
            <a:spLocks noGrp="1"/>
          </p:cNvSpPr>
          <p:nvPr>
            <p:ph idx="1"/>
          </p:nvPr>
        </p:nvSpPr>
        <p:spPr>
          <a:xfrm>
            <a:off x="0" y="1981200"/>
            <a:ext cx="9144000" cy="4953000"/>
          </a:xfrm>
        </p:spPr>
        <p:txBody>
          <a:bodyPr>
            <a:normAutofit/>
          </a:bodyPr>
          <a:lstStyle/>
          <a:p>
            <a:r>
              <a:rPr lang="en-US" dirty="0" smtClean="0"/>
              <a:t>What was English society like in the 1600s? </a:t>
            </a:r>
          </a:p>
          <a:p>
            <a:pPr lvl="1"/>
            <a:r>
              <a:rPr lang="en-US" dirty="0" smtClean="0"/>
              <a:t>Rapid increase in wealth due to trade and control of the seas.</a:t>
            </a:r>
          </a:p>
          <a:p>
            <a:pPr lvl="1"/>
            <a:r>
              <a:rPr lang="en-US" dirty="0" smtClean="0"/>
              <a:t>Colonization increasing</a:t>
            </a:r>
          </a:p>
          <a:p>
            <a:pPr lvl="1"/>
            <a:r>
              <a:rPr lang="en-US" dirty="0" smtClean="0"/>
              <a:t>Population growth; growing numbers of entrepreneurs, merchants, manufacturers, and landholders = more opportunities for wealth.</a:t>
            </a:r>
          </a:p>
          <a:p>
            <a:pPr lvl="1"/>
            <a:r>
              <a:rPr lang="en-US" dirty="0" smtClean="0"/>
              <a:t>Deep divisions between classes. </a:t>
            </a:r>
          </a:p>
          <a:p>
            <a:pPr lvl="2"/>
            <a:r>
              <a:rPr lang="en-US" dirty="0" smtClean="0"/>
              <a:t>Uppers (king, nobles, high church officials)</a:t>
            </a:r>
          </a:p>
          <a:p>
            <a:pPr lvl="2"/>
            <a:r>
              <a:rPr lang="en-US" dirty="0" smtClean="0"/>
              <a:t>Middles (merchants, professionals, officers. Could move upwards)</a:t>
            </a:r>
          </a:p>
          <a:p>
            <a:pPr lvl="2"/>
            <a:r>
              <a:rPr lang="en-US" dirty="0" smtClean="0"/>
              <a:t>Lowers (workers, farmers, unemployed)</a:t>
            </a:r>
          </a:p>
          <a:p>
            <a:pPr lvl="2">
              <a:buNone/>
            </a:pPr>
            <a:r>
              <a:rPr lang="en-US" i="1" dirty="0" smtClean="0"/>
              <a:t>Complete the Chart on English Society</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927759"/>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919113">
                <a:tc>
                  <a:txBody>
                    <a:bodyPr/>
                    <a:lstStyle/>
                    <a:p>
                      <a:r>
                        <a:rPr lang="en-US" dirty="0" smtClean="0"/>
                        <a:t>Class</a:t>
                      </a:r>
                      <a:endParaRPr lang="en-US" dirty="0"/>
                    </a:p>
                  </a:txBody>
                  <a:tcPr/>
                </a:tc>
                <a:tc>
                  <a:txBody>
                    <a:bodyPr/>
                    <a:lstStyle/>
                    <a:p>
                      <a:r>
                        <a:rPr lang="en-US" dirty="0" smtClean="0"/>
                        <a:t>Occupation</a:t>
                      </a:r>
                      <a:endParaRPr lang="en-US" dirty="0"/>
                    </a:p>
                  </a:txBody>
                  <a:tcPr/>
                </a:tc>
                <a:tc>
                  <a:txBody>
                    <a:bodyPr/>
                    <a:lstStyle/>
                    <a:p>
                      <a:r>
                        <a:rPr lang="en-US" dirty="0" smtClean="0"/>
                        <a:t>Information regarding occupations</a:t>
                      </a:r>
                      <a:endParaRPr lang="en-US" dirty="0"/>
                    </a:p>
                  </a:txBody>
                  <a:tcPr/>
                </a:tc>
                <a:tc>
                  <a:txBody>
                    <a:bodyPr/>
                    <a:lstStyle/>
                    <a:p>
                      <a:r>
                        <a:rPr lang="en-US" dirty="0" smtClean="0"/>
                        <a:t>Housing and furnishing</a:t>
                      </a:r>
                      <a:endParaRPr lang="en-US" dirty="0"/>
                    </a:p>
                  </a:txBody>
                  <a:tcPr/>
                </a:tc>
                <a:tc>
                  <a:txBody>
                    <a:bodyPr/>
                    <a:lstStyle/>
                    <a:p>
                      <a:r>
                        <a:rPr lang="en-US" dirty="0" smtClean="0"/>
                        <a:t>diet</a:t>
                      </a:r>
                      <a:endParaRPr lang="en-US" dirty="0"/>
                    </a:p>
                  </a:txBody>
                  <a:tcPr/>
                </a:tc>
              </a:tr>
              <a:tr h="1484722">
                <a:tc>
                  <a:txBody>
                    <a:bodyPr/>
                    <a:lstStyle/>
                    <a:p>
                      <a:r>
                        <a:rPr lang="en-US" dirty="0" smtClean="0"/>
                        <a:t>Upper Class</a:t>
                      </a:r>
                      <a:endParaRPr lang="en-US" dirty="0"/>
                    </a:p>
                  </a:txBody>
                  <a:tcPr/>
                </a:tc>
                <a:tc>
                  <a:txBody>
                    <a:bodyPr/>
                    <a:lstStyle/>
                    <a:p>
                      <a:r>
                        <a:rPr lang="en-US" sz="1600" dirty="0" smtClean="0"/>
                        <a:t>King, king’s advisors,</a:t>
                      </a:r>
                      <a:r>
                        <a:rPr lang="en-US" sz="1600" baseline="0" dirty="0" smtClean="0"/>
                        <a:t> nobles, high church officials</a:t>
                      </a:r>
                      <a:endParaRPr lang="en-US" sz="1600" dirty="0"/>
                    </a:p>
                  </a:txBody>
                  <a:tcPr/>
                </a:tc>
                <a:tc>
                  <a:txBody>
                    <a:bodyPr/>
                    <a:lstStyle/>
                    <a:p>
                      <a:endParaRPr lang="en-US"/>
                    </a:p>
                  </a:txBody>
                  <a:tcPr/>
                </a:tc>
                <a:tc>
                  <a:txBody>
                    <a:bodyPr/>
                    <a:lstStyle/>
                    <a:p>
                      <a:r>
                        <a:rPr lang="en-US" dirty="0" smtClean="0"/>
                        <a:t>Fine city and town homes, filled</a:t>
                      </a:r>
                      <a:r>
                        <a:rPr lang="en-US" baseline="0" dirty="0" smtClean="0"/>
                        <a:t> with valuable possessions</a:t>
                      </a:r>
                      <a:endParaRPr lang="en-US" dirty="0"/>
                    </a:p>
                  </a:txBody>
                  <a:tcPr/>
                </a:tc>
                <a:tc>
                  <a:txBody>
                    <a:bodyPr/>
                    <a:lstStyle/>
                    <a:p>
                      <a:r>
                        <a:rPr lang="en-US" dirty="0" smtClean="0"/>
                        <a:t>Meat, cheese, anything</a:t>
                      </a:r>
                      <a:r>
                        <a:rPr lang="en-US" baseline="0" dirty="0" smtClean="0"/>
                        <a:t> they wanted</a:t>
                      </a:r>
                      <a:endParaRPr lang="en-US" dirty="0"/>
                    </a:p>
                  </a:txBody>
                  <a:tcPr/>
                </a:tc>
              </a:tr>
              <a:tr h="1484722">
                <a:tc>
                  <a:txBody>
                    <a:bodyPr/>
                    <a:lstStyle/>
                    <a:p>
                      <a:r>
                        <a:rPr lang="en-US" dirty="0" smtClean="0"/>
                        <a:t>Middle Class</a:t>
                      </a:r>
                      <a:endParaRPr lang="en-US" dirty="0"/>
                    </a:p>
                  </a:txBody>
                  <a:tcPr/>
                </a:tc>
                <a:tc>
                  <a:txBody>
                    <a:bodyPr/>
                    <a:lstStyle/>
                    <a:p>
                      <a:r>
                        <a:rPr lang="en-US" sz="1600" dirty="0" smtClean="0"/>
                        <a:t>Merchants, manufacturers,</a:t>
                      </a:r>
                      <a:r>
                        <a:rPr lang="en-US" sz="1600" baseline="0" dirty="0" smtClean="0"/>
                        <a:t> landowners, professionals,</a:t>
                      </a:r>
                    </a:p>
                    <a:p>
                      <a:r>
                        <a:rPr lang="en-US" sz="1600" baseline="0" dirty="0" smtClean="0"/>
                        <a:t>Military officers</a:t>
                      </a:r>
                      <a:endParaRPr lang="en-US" sz="1600" dirty="0"/>
                    </a:p>
                  </a:txBody>
                  <a:tcPr/>
                </a:tc>
                <a:tc>
                  <a:txBody>
                    <a:bodyPr/>
                    <a:lstStyle/>
                    <a:p>
                      <a:endParaRPr lang="en-US"/>
                    </a:p>
                  </a:txBody>
                  <a:tcPr/>
                </a:tc>
                <a:tc>
                  <a:txBody>
                    <a:bodyPr/>
                    <a:lstStyle/>
                    <a:p>
                      <a:r>
                        <a:rPr lang="en-US" dirty="0" smtClean="0"/>
                        <a:t>Country homes</a:t>
                      </a:r>
                      <a:endParaRPr lang="en-US" dirty="0"/>
                    </a:p>
                  </a:txBody>
                  <a:tcPr/>
                </a:tc>
                <a:tc>
                  <a:txBody>
                    <a:bodyPr/>
                    <a:lstStyle/>
                    <a:p>
                      <a:r>
                        <a:rPr lang="en-US" dirty="0" smtClean="0"/>
                        <a:t>Meat, cheese</a:t>
                      </a:r>
                      <a:endParaRPr lang="en-US" dirty="0"/>
                    </a:p>
                  </a:txBody>
                  <a:tcPr/>
                </a:tc>
              </a:tr>
              <a:tr h="1484722">
                <a:tc>
                  <a:txBody>
                    <a:bodyPr/>
                    <a:lstStyle/>
                    <a:p>
                      <a:r>
                        <a:rPr lang="en-US" dirty="0" smtClean="0"/>
                        <a:t>Lower Class</a:t>
                      </a:r>
                      <a:endParaRPr lang="en-US" dirty="0"/>
                    </a:p>
                  </a:txBody>
                  <a:tcPr/>
                </a:tc>
                <a:tc>
                  <a:txBody>
                    <a:bodyPr/>
                    <a:lstStyle/>
                    <a:p>
                      <a:r>
                        <a:rPr lang="en-US" sz="1600" dirty="0" smtClean="0"/>
                        <a:t>Skilled</a:t>
                      </a:r>
                      <a:r>
                        <a:rPr lang="en-US" sz="1600" baseline="0" dirty="0" smtClean="0"/>
                        <a:t> workers – carpenters, blacksmiths, stone masons, dress makers, ordinary workers</a:t>
                      </a:r>
                      <a:endParaRPr lang="en-US" sz="1600" dirty="0"/>
                    </a:p>
                  </a:txBody>
                  <a:tcPr/>
                </a:tc>
                <a:tc>
                  <a:txBody>
                    <a:bodyPr/>
                    <a:lstStyle/>
                    <a:p>
                      <a:r>
                        <a:rPr lang="en-US" dirty="0" smtClean="0"/>
                        <a:t>Belong to guilds</a:t>
                      </a:r>
                    </a:p>
                    <a:p>
                      <a:endParaRPr lang="en-US" dirty="0" smtClean="0"/>
                    </a:p>
                    <a:p>
                      <a:r>
                        <a:rPr lang="en-US" dirty="0" smtClean="0"/>
                        <a:t>Work long hours little pay</a:t>
                      </a:r>
                      <a:endParaRPr lang="en-US" dirty="0"/>
                    </a:p>
                  </a:txBody>
                  <a:tcPr/>
                </a:tc>
                <a:tc>
                  <a:txBody>
                    <a:bodyPr/>
                    <a:lstStyle/>
                    <a:p>
                      <a:r>
                        <a:rPr lang="en-US" dirty="0" smtClean="0"/>
                        <a:t>Small</a:t>
                      </a:r>
                      <a:r>
                        <a:rPr lang="en-US" baseline="0" dirty="0" smtClean="0"/>
                        <a:t> cramped</a:t>
                      </a:r>
                      <a:endParaRPr lang="en-US" dirty="0"/>
                    </a:p>
                  </a:txBody>
                  <a:tcPr/>
                </a:tc>
                <a:tc>
                  <a:txBody>
                    <a:bodyPr/>
                    <a:lstStyle/>
                    <a:p>
                      <a:r>
                        <a:rPr lang="en-US" dirty="0" smtClean="0"/>
                        <a:t>Bread</a:t>
                      </a:r>
                      <a:r>
                        <a:rPr lang="en-US" baseline="0" dirty="0" smtClean="0"/>
                        <a:t> and beer</a:t>
                      </a:r>
                      <a:endParaRPr lang="en-US" dirty="0"/>
                    </a:p>
                  </a:txBody>
                  <a:tcPr/>
                </a:tc>
              </a:tr>
              <a:tr h="1484722">
                <a:tc>
                  <a:txBody>
                    <a:bodyPr/>
                    <a:lstStyle/>
                    <a:p>
                      <a:r>
                        <a:rPr lang="en-US" dirty="0" smtClean="0"/>
                        <a:t>Below lower class</a:t>
                      </a:r>
                      <a:endParaRPr lang="en-US" dirty="0"/>
                    </a:p>
                  </a:txBody>
                  <a:tcPr/>
                </a:tc>
                <a:tc>
                  <a:txBody>
                    <a:bodyPr/>
                    <a:lstStyle/>
                    <a:p>
                      <a:r>
                        <a:rPr lang="en-US" dirty="0" smtClean="0"/>
                        <a:t>Widows</a:t>
                      </a:r>
                      <a:r>
                        <a:rPr lang="en-US" baseline="0" dirty="0" smtClean="0"/>
                        <a:t>, children, unemployed</a:t>
                      </a:r>
                      <a:endParaRPr lang="en-US" dirty="0"/>
                    </a:p>
                  </a:txBody>
                  <a:tcPr/>
                </a:tc>
                <a:tc>
                  <a:txBody>
                    <a:bodyPr/>
                    <a:lstStyle/>
                    <a:p>
                      <a:endParaRPr lang="en-US"/>
                    </a:p>
                  </a:txBody>
                  <a:tcPr/>
                </a:tc>
                <a:tc>
                  <a:txBody>
                    <a:bodyPr/>
                    <a:lstStyle/>
                    <a:p>
                      <a:r>
                        <a:rPr lang="en-US" dirty="0" smtClean="0"/>
                        <a:t>Often no housing</a:t>
                      </a:r>
                      <a:endParaRPr lang="en-US" dirty="0"/>
                    </a:p>
                  </a:txBody>
                  <a:tcPr/>
                </a:tc>
                <a:tc>
                  <a:txBody>
                    <a:bodyPr/>
                    <a:lstStyle/>
                    <a:p>
                      <a:r>
                        <a:rPr lang="en-US" dirty="0" smtClean="0"/>
                        <a:t>Bread</a:t>
                      </a:r>
                      <a:r>
                        <a:rPr lang="en-US" baseline="0" dirty="0" smtClean="0"/>
                        <a:t> and beer</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lstStyle/>
          <a:p>
            <a:r>
              <a:rPr lang="en-US" dirty="0" smtClean="0"/>
              <a:t>Religions and England</a:t>
            </a:r>
            <a:endParaRPr lang="en-US" dirty="0"/>
          </a:p>
        </p:txBody>
      </p:sp>
      <p:sp>
        <p:nvSpPr>
          <p:cNvPr id="4" name="Content Placeholder 3"/>
          <p:cNvSpPr>
            <a:spLocks noGrp="1"/>
          </p:cNvSpPr>
          <p:nvPr>
            <p:ph idx="1"/>
          </p:nvPr>
        </p:nvSpPr>
        <p:spPr>
          <a:xfrm>
            <a:off x="0" y="1371600"/>
            <a:ext cx="9144000" cy="5486400"/>
          </a:xfrm>
        </p:spPr>
        <p:txBody>
          <a:bodyPr>
            <a:normAutofit lnSpcReduction="10000"/>
          </a:bodyPr>
          <a:lstStyle/>
          <a:p>
            <a:r>
              <a:rPr lang="en-US" dirty="0" smtClean="0"/>
              <a:t>Recall the events surrounding The Tudor monarchy and the church</a:t>
            </a:r>
          </a:p>
          <a:p>
            <a:pPr lvl="1"/>
            <a:r>
              <a:rPr lang="en-US" dirty="0" smtClean="0"/>
              <a:t>Henry broke from the Roman Catholic church so as to divorce Queen Catherine of Aragon and marry Anne Boleyn.</a:t>
            </a:r>
          </a:p>
          <a:p>
            <a:pPr lvl="1"/>
            <a:r>
              <a:rPr lang="en-US" dirty="0" smtClean="0"/>
              <a:t>Martin Luther had made his stand and started the Protestant movement.</a:t>
            </a:r>
          </a:p>
          <a:p>
            <a:pPr lvl="1"/>
            <a:r>
              <a:rPr lang="en-US" dirty="0" smtClean="0"/>
              <a:t>While Henry was around, the church in England was “under construction”.</a:t>
            </a:r>
          </a:p>
          <a:p>
            <a:pPr lvl="1"/>
            <a:r>
              <a:rPr lang="en-US" dirty="0" smtClean="0"/>
              <a:t>When Henry’s son King Edward took the throne, England was declared to be Protestant.</a:t>
            </a:r>
          </a:p>
          <a:p>
            <a:pPr lvl="1"/>
            <a:r>
              <a:rPr lang="en-US" dirty="0" smtClean="0"/>
              <a:t>When Edward died and Queen Mary took over, the country returned to Catholicism (Bloody Mary anyone?)</a:t>
            </a:r>
          </a:p>
          <a:p>
            <a:pPr lvl="1"/>
            <a:r>
              <a:rPr lang="en-US" dirty="0" smtClean="0"/>
              <a:t>When Mary died, Elizabeth returned the country to the Protestant church.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Religion and England</a:t>
            </a:r>
            <a:endParaRPr lang="en-US" dirty="0"/>
          </a:p>
        </p:txBody>
      </p:sp>
      <p:sp>
        <p:nvSpPr>
          <p:cNvPr id="3" name="Content Placeholder 2"/>
          <p:cNvSpPr>
            <a:spLocks noGrp="1"/>
          </p:cNvSpPr>
          <p:nvPr>
            <p:ph idx="1"/>
          </p:nvPr>
        </p:nvSpPr>
        <p:spPr>
          <a:xfrm>
            <a:off x="0" y="1295400"/>
            <a:ext cx="8686800" cy="5029200"/>
          </a:xfrm>
        </p:spPr>
        <p:txBody>
          <a:bodyPr/>
          <a:lstStyle/>
          <a:p>
            <a:r>
              <a:rPr lang="en-US" dirty="0" smtClean="0"/>
              <a:t>The 1600s roll around, most of England is Protestant, some are still Roman Catholic, but there are other communities as well with growing numbers.</a:t>
            </a:r>
          </a:p>
          <a:p>
            <a:r>
              <a:rPr lang="en-US" dirty="0" smtClean="0"/>
              <a:t>Complete the chart about the various religious groups in England</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248400" y="3810000"/>
            <a:ext cx="2517376" cy="3048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52400" y="3429000"/>
            <a:ext cx="3184072" cy="2743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3505200" y="3657600"/>
            <a:ext cx="2589449"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1573</TotalTime>
  <Words>969</Words>
  <Application>Microsoft Office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Roots of Civil War</vt:lpstr>
      <vt:lpstr>Foundations of Modern society</vt:lpstr>
      <vt:lpstr>The Magna Carta</vt:lpstr>
      <vt:lpstr>Monarchs and Parliament</vt:lpstr>
      <vt:lpstr>The Relationship between Monarchs and Parliament</vt:lpstr>
      <vt:lpstr>English Society</vt:lpstr>
      <vt:lpstr>PowerPoint Presentation</vt:lpstr>
      <vt:lpstr>Religions and England</vt:lpstr>
      <vt:lpstr>Religion and England</vt:lpstr>
      <vt:lpstr>PowerPoint Presentation</vt:lpstr>
      <vt:lpstr>Religion and England</vt:lpstr>
      <vt:lpstr>Religion and England</vt:lpstr>
    </vt:vector>
  </TitlesOfParts>
  <Company>Collingwood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Civil War</dc:title>
  <dc:creator>Computer Services</dc:creator>
  <cp:lastModifiedBy>Morgan McLaughlin</cp:lastModifiedBy>
  <cp:revision>10</cp:revision>
  <dcterms:created xsi:type="dcterms:W3CDTF">2011-01-10T23:04:26Z</dcterms:created>
  <dcterms:modified xsi:type="dcterms:W3CDTF">2013-01-31T21:01:15Z</dcterms:modified>
</cp:coreProperties>
</file>