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8" r:id="rId8"/>
    <p:sldId id="262" r:id="rId9"/>
    <p:sldId id="267" r:id="rId10"/>
    <p:sldId id="266" r:id="rId11"/>
    <p:sldId id="269" r:id="rId12"/>
    <p:sldId id="263"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6F38ECE-DD7E-4FE4-A4E2-9E832AFA34A7}"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403E7-2DC2-4B8D-8B0D-B31C8F8DA80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F38ECE-DD7E-4FE4-A4E2-9E832AFA34A7}"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403E7-2DC2-4B8D-8B0D-B31C8F8DA8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F38ECE-DD7E-4FE4-A4E2-9E832AFA34A7}" type="datetimeFigureOut">
              <a:rPr lang="en-US" smtClean="0"/>
              <a:pPr/>
              <a:t>2/23/2012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32403E7-2DC2-4B8D-8B0D-B31C8F8DA8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F38ECE-DD7E-4FE4-A4E2-9E832AFA34A7}"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403E7-2DC2-4B8D-8B0D-B31C8F8DA8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F38ECE-DD7E-4FE4-A4E2-9E832AFA34A7}"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403E7-2DC2-4B8D-8B0D-B31C8F8DA80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F38ECE-DD7E-4FE4-A4E2-9E832AFA34A7}"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403E7-2DC2-4B8D-8B0D-B31C8F8DA8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F38ECE-DD7E-4FE4-A4E2-9E832AFA34A7}" type="datetimeFigureOut">
              <a:rPr lang="en-US" smtClean="0"/>
              <a:pPr/>
              <a:t>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403E7-2DC2-4B8D-8B0D-B31C8F8DA8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F38ECE-DD7E-4FE4-A4E2-9E832AFA34A7}" type="datetimeFigureOut">
              <a:rPr lang="en-US" smtClean="0"/>
              <a:pPr/>
              <a:t>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403E7-2DC2-4B8D-8B0D-B31C8F8DA8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38ECE-DD7E-4FE4-A4E2-9E832AFA34A7}" type="datetimeFigureOut">
              <a:rPr lang="en-US" smtClean="0"/>
              <a:pPr/>
              <a:t>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403E7-2DC2-4B8D-8B0D-B31C8F8DA8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F38ECE-DD7E-4FE4-A4E2-9E832AFA34A7}"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403E7-2DC2-4B8D-8B0D-B31C8F8DA80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6F38ECE-DD7E-4FE4-A4E2-9E832AFA34A7}" type="datetimeFigureOut">
              <a:rPr lang="en-US" smtClean="0"/>
              <a:pPr/>
              <a:t>2/23/2012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32403E7-2DC2-4B8D-8B0D-B31C8F8DA8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6F38ECE-DD7E-4FE4-A4E2-9E832AFA34A7}" type="datetimeFigureOut">
              <a:rPr lang="en-US" smtClean="0"/>
              <a:pPr/>
              <a:t>2/23/2012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32403E7-2DC2-4B8D-8B0D-B31C8F8DA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8077200" cy="1673352"/>
          </a:xfrm>
        </p:spPr>
        <p:txBody>
          <a:bodyPr/>
          <a:lstStyle/>
          <a:p>
            <a:r>
              <a:rPr lang="en-US" dirty="0" smtClean="0"/>
              <a:t>Actions leading to the American Revolution</a:t>
            </a:r>
            <a:endParaRPr lang="en-US" dirty="0"/>
          </a:p>
        </p:txBody>
      </p:sp>
      <p:sp>
        <p:nvSpPr>
          <p:cNvPr id="3" name="Subtitle 2"/>
          <p:cNvSpPr>
            <a:spLocks noGrp="1"/>
          </p:cNvSpPr>
          <p:nvPr>
            <p:ph type="subTitle" idx="1"/>
          </p:nvPr>
        </p:nvSpPr>
        <p:spPr>
          <a:xfrm>
            <a:off x="4114800" y="3581400"/>
            <a:ext cx="5029200" cy="1499616"/>
          </a:xfrm>
        </p:spPr>
        <p:txBody>
          <a:bodyPr/>
          <a:lstStyle/>
          <a:p>
            <a:pPr algn="r"/>
            <a:r>
              <a:rPr lang="en-US" dirty="0" smtClean="0"/>
              <a:t>How British rule and actions in Canada helped push the Americans to the edge.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1"/>
            <a:ext cx="9143999" cy="683422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 comparison of land: Can we see why the </a:t>
            </a:r>
            <a:r>
              <a:rPr lang="en-US" smtClean="0"/>
              <a:t>Americans might be mad?</a:t>
            </a:r>
            <a:endParaRPr lang="en-US" dirty="0"/>
          </a:p>
        </p:txBody>
      </p:sp>
      <p:sp>
        <p:nvSpPr>
          <p:cNvPr id="9" name="Text Placeholder 8"/>
          <p:cNvSpPr>
            <a:spLocks noGrp="1"/>
          </p:cNvSpPr>
          <p:nvPr>
            <p:ph type="body" idx="1"/>
          </p:nvPr>
        </p:nvSpPr>
        <p:spPr/>
        <p:txBody>
          <a:bodyPr/>
          <a:lstStyle/>
          <a:p>
            <a:r>
              <a:rPr lang="en-US" dirty="0" smtClean="0"/>
              <a:t>Size of Quebec in 1763</a:t>
            </a:r>
            <a:endParaRPr lang="en-US" dirty="0"/>
          </a:p>
        </p:txBody>
      </p:sp>
      <p:pic>
        <p:nvPicPr>
          <p:cNvPr id="8" name="Picture 2"/>
          <p:cNvPicPr>
            <a:picLocks noGrp="1" noChangeAspect="1" noChangeArrowheads="1"/>
          </p:cNvPicPr>
          <p:nvPr>
            <p:ph sz="half" idx="2"/>
          </p:nvPr>
        </p:nvPicPr>
        <p:blipFill>
          <a:blip r:embed="rId2" cstate="print"/>
          <a:stretch>
            <a:fillRect/>
          </a:stretch>
        </p:blipFill>
        <p:spPr bwMode="auto">
          <a:xfrm>
            <a:off x="0" y="2514600"/>
            <a:ext cx="4382294" cy="3733800"/>
          </a:xfrm>
          <a:prstGeom prst="rect">
            <a:avLst/>
          </a:prstGeom>
          <a:noFill/>
          <a:ln w="9525">
            <a:noFill/>
            <a:miter lim="800000"/>
            <a:headEnd/>
            <a:tailEnd/>
          </a:ln>
          <a:effectLst/>
        </p:spPr>
      </p:pic>
      <p:sp>
        <p:nvSpPr>
          <p:cNvPr id="10" name="Text Placeholder 9"/>
          <p:cNvSpPr>
            <a:spLocks noGrp="1"/>
          </p:cNvSpPr>
          <p:nvPr>
            <p:ph type="body" sz="quarter" idx="3"/>
          </p:nvPr>
        </p:nvSpPr>
        <p:spPr/>
        <p:txBody>
          <a:bodyPr/>
          <a:lstStyle/>
          <a:p>
            <a:r>
              <a:rPr lang="en-US" dirty="0" smtClean="0"/>
              <a:t>Size of Quebec in 1774</a:t>
            </a:r>
            <a:endParaRPr lang="en-US" dirty="0"/>
          </a:p>
        </p:txBody>
      </p:sp>
      <p:pic>
        <p:nvPicPr>
          <p:cNvPr id="7" name="Picture 3"/>
          <p:cNvPicPr>
            <a:picLocks noGrp="1" noChangeAspect="1" noChangeArrowheads="1"/>
          </p:cNvPicPr>
          <p:nvPr>
            <p:ph sz="quarter" idx="4"/>
          </p:nvPr>
        </p:nvPicPr>
        <p:blipFill>
          <a:blip r:embed="rId3" cstate="print"/>
          <a:stretch>
            <a:fillRect/>
          </a:stretch>
        </p:blipFill>
        <p:spPr bwMode="auto">
          <a:xfrm>
            <a:off x="4760911" y="2514600"/>
            <a:ext cx="4321737" cy="3733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events in Canada affected the New Englanders: Quebec Act – Two Views</a:t>
            </a:r>
            <a:endParaRPr lang="en-US" sz="3600" dirty="0"/>
          </a:p>
        </p:txBody>
      </p:sp>
      <p:sp>
        <p:nvSpPr>
          <p:cNvPr id="6" name="Text Placeholder 5"/>
          <p:cNvSpPr>
            <a:spLocks noGrp="1"/>
          </p:cNvSpPr>
          <p:nvPr>
            <p:ph type="body" idx="1"/>
          </p:nvPr>
        </p:nvSpPr>
        <p:spPr>
          <a:xfrm>
            <a:off x="0" y="1676400"/>
            <a:ext cx="4040188" cy="715355"/>
          </a:xfrm>
        </p:spPr>
        <p:txBody>
          <a:bodyPr/>
          <a:lstStyle/>
          <a:p>
            <a:r>
              <a:rPr lang="en-US" dirty="0" smtClean="0"/>
              <a:t>For Quebec	</a:t>
            </a:r>
            <a:endParaRPr lang="en-US" dirty="0"/>
          </a:p>
        </p:txBody>
      </p:sp>
      <p:sp>
        <p:nvSpPr>
          <p:cNvPr id="7" name="Content Placeholder 6"/>
          <p:cNvSpPr>
            <a:spLocks noGrp="1"/>
          </p:cNvSpPr>
          <p:nvPr>
            <p:ph sz="half" idx="2"/>
          </p:nvPr>
        </p:nvSpPr>
        <p:spPr>
          <a:xfrm>
            <a:off x="0" y="2362200"/>
            <a:ext cx="4114800" cy="4495800"/>
          </a:xfrm>
        </p:spPr>
        <p:txBody>
          <a:bodyPr>
            <a:normAutofit fontScale="92500"/>
          </a:bodyPr>
          <a:lstStyle/>
          <a:p>
            <a:r>
              <a:rPr lang="en-US" dirty="0" smtClean="0"/>
              <a:t>It seemed to respect rights</a:t>
            </a:r>
          </a:p>
          <a:p>
            <a:r>
              <a:rPr lang="en-US" dirty="0" smtClean="0"/>
              <a:t>Retained old seigniorial system and feudal rights</a:t>
            </a:r>
          </a:p>
          <a:p>
            <a:pPr lvl="1"/>
            <a:r>
              <a:rPr lang="en-US" dirty="0" smtClean="0"/>
              <a:t>Habitants were disappointed</a:t>
            </a:r>
          </a:p>
          <a:p>
            <a:pPr lvl="2"/>
            <a:r>
              <a:rPr lang="en-US" dirty="0" smtClean="0"/>
              <a:t>They wanted an elected assembly like the 13 Colonies</a:t>
            </a:r>
          </a:p>
          <a:p>
            <a:r>
              <a:rPr lang="en-US" dirty="0" smtClean="0"/>
              <a:t>Keep language and other traditions</a:t>
            </a:r>
            <a:br>
              <a:rPr lang="en-US" dirty="0" smtClean="0"/>
            </a:br>
            <a:endParaRPr lang="en-US" dirty="0" smtClean="0"/>
          </a:p>
          <a:p>
            <a:r>
              <a:rPr lang="en-US" dirty="0" smtClean="0"/>
              <a:t>Same system, different King</a:t>
            </a:r>
          </a:p>
          <a:p>
            <a:pPr>
              <a:buNone/>
            </a:pPr>
            <a:endParaRPr lang="en-US" dirty="0" smtClean="0"/>
          </a:p>
          <a:p>
            <a:r>
              <a:rPr lang="en-US" dirty="0" smtClean="0"/>
              <a:t>Designed to keep them loyal to Britain</a:t>
            </a:r>
            <a:endParaRPr lang="en-US" dirty="0"/>
          </a:p>
        </p:txBody>
      </p:sp>
      <p:sp>
        <p:nvSpPr>
          <p:cNvPr id="8" name="Text Placeholder 7"/>
          <p:cNvSpPr>
            <a:spLocks noGrp="1"/>
          </p:cNvSpPr>
          <p:nvPr>
            <p:ph type="body" sz="quarter" idx="3"/>
          </p:nvPr>
        </p:nvSpPr>
        <p:spPr/>
        <p:txBody>
          <a:bodyPr/>
          <a:lstStyle/>
          <a:p>
            <a:r>
              <a:rPr lang="en-US" dirty="0" smtClean="0"/>
              <a:t>For Americans</a:t>
            </a:r>
            <a:endParaRPr lang="en-US" dirty="0"/>
          </a:p>
        </p:txBody>
      </p:sp>
      <p:sp>
        <p:nvSpPr>
          <p:cNvPr id="9" name="Content Placeholder 8"/>
          <p:cNvSpPr>
            <a:spLocks noGrp="1"/>
          </p:cNvSpPr>
          <p:nvPr>
            <p:ph sz="quarter" idx="4"/>
          </p:nvPr>
        </p:nvSpPr>
        <p:spPr>
          <a:xfrm>
            <a:off x="4648200" y="2362200"/>
            <a:ext cx="4041775" cy="3951288"/>
          </a:xfrm>
        </p:spPr>
        <p:txBody>
          <a:bodyPr/>
          <a:lstStyle/>
          <a:p>
            <a:r>
              <a:rPr lang="en-US" dirty="0" smtClean="0"/>
              <a:t>Breaking point for Americans</a:t>
            </a:r>
          </a:p>
          <a:p>
            <a:pPr lvl="1"/>
            <a:r>
              <a:rPr lang="en-US" dirty="0" smtClean="0"/>
              <a:t>Want to expand to the Ohio Valley but can’t – but Quebec has access</a:t>
            </a:r>
          </a:p>
          <a:p>
            <a:pPr lvl="1"/>
            <a:r>
              <a:rPr lang="en-US" dirty="0" smtClean="0"/>
              <a:t>The lack of elected assembly for Quebec was a bad sign that they would not be getting more democracy as they wished.</a:t>
            </a:r>
          </a:p>
          <a:p>
            <a:r>
              <a:rPr lang="en-US" dirty="0" smtClean="0"/>
              <a:t>Quebec Act was intolerable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4800" dirty="0" smtClean="0"/>
              <a:t>How did events in Canada affect the Americans?</a:t>
            </a:r>
            <a:endParaRPr lang="en-US" dirty="0"/>
          </a:p>
        </p:txBody>
      </p:sp>
      <p:sp>
        <p:nvSpPr>
          <p:cNvPr id="8" name="Content Placeholder 7"/>
          <p:cNvSpPr>
            <a:spLocks noGrp="1"/>
          </p:cNvSpPr>
          <p:nvPr>
            <p:ph idx="1"/>
          </p:nvPr>
        </p:nvSpPr>
        <p:spPr/>
        <p:txBody>
          <a:bodyPr/>
          <a:lstStyle/>
          <a:p>
            <a:r>
              <a:rPr lang="en-US" dirty="0" smtClean="0"/>
              <a:t>Placing limits on land speculation and expansion</a:t>
            </a:r>
          </a:p>
          <a:p>
            <a:r>
              <a:rPr lang="en-US" dirty="0" smtClean="0"/>
              <a:t>Too much self-interest on Britain’s part in dealing with Native Americans</a:t>
            </a:r>
          </a:p>
          <a:p>
            <a:r>
              <a:rPr lang="en-US" dirty="0" smtClean="0"/>
              <a:t>Not enough willingness to give democratic rights.</a:t>
            </a:r>
          </a:p>
          <a:p>
            <a:r>
              <a:rPr lang="en-US" dirty="0" smtClean="0"/>
              <a:t>The Quebec Act – an Intolerable Act</a:t>
            </a:r>
          </a:p>
          <a:p>
            <a:pPr lvl="1"/>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TIME LINE OF EVENTS</a:t>
            </a:r>
            <a:endParaRPr lang="en-US" dirty="0"/>
          </a:p>
        </p:txBody>
      </p:sp>
      <p:sp>
        <p:nvSpPr>
          <p:cNvPr id="3" name="Content Placeholder 2"/>
          <p:cNvSpPr>
            <a:spLocks noGrp="1"/>
          </p:cNvSpPr>
          <p:nvPr>
            <p:ph idx="1"/>
          </p:nvPr>
        </p:nvSpPr>
        <p:spPr>
          <a:xfrm>
            <a:off x="0" y="1524000"/>
            <a:ext cx="8229600" cy="4625609"/>
          </a:xfrm>
        </p:spPr>
        <p:txBody>
          <a:bodyPr>
            <a:normAutofit fontScale="92500" lnSpcReduction="10000"/>
          </a:bodyPr>
          <a:lstStyle/>
          <a:p>
            <a:r>
              <a:rPr lang="en-US" dirty="0" smtClean="0">
                <a:solidFill>
                  <a:srgbClr val="FF0000"/>
                </a:solidFill>
              </a:rPr>
              <a:t>Royal Proclamation, 1763</a:t>
            </a:r>
          </a:p>
          <a:p>
            <a:r>
              <a:rPr lang="en-US" dirty="0" smtClean="0">
                <a:solidFill>
                  <a:schemeClr val="accent4">
                    <a:lumMod val="75000"/>
                  </a:schemeClr>
                </a:solidFill>
              </a:rPr>
              <a:t>Stamp Act, 1765</a:t>
            </a:r>
          </a:p>
          <a:p>
            <a:r>
              <a:rPr lang="en-US" dirty="0" smtClean="0">
                <a:solidFill>
                  <a:schemeClr val="accent4">
                    <a:lumMod val="75000"/>
                  </a:schemeClr>
                </a:solidFill>
              </a:rPr>
              <a:t>Boston Massacre, 1770</a:t>
            </a:r>
          </a:p>
          <a:p>
            <a:r>
              <a:rPr lang="en-US" dirty="0" smtClean="0">
                <a:solidFill>
                  <a:schemeClr val="accent4">
                    <a:lumMod val="75000"/>
                  </a:schemeClr>
                </a:solidFill>
              </a:rPr>
              <a:t>The Tea Act, 1773</a:t>
            </a:r>
          </a:p>
          <a:p>
            <a:r>
              <a:rPr lang="en-US" dirty="0" smtClean="0">
                <a:solidFill>
                  <a:schemeClr val="accent4">
                    <a:lumMod val="75000"/>
                  </a:schemeClr>
                </a:solidFill>
              </a:rPr>
              <a:t>Boston Tea Party, 1773</a:t>
            </a:r>
          </a:p>
          <a:p>
            <a:r>
              <a:rPr lang="en-US" dirty="0" smtClean="0">
                <a:solidFill>
                  <a:schemeClr val="accent4">
                    <a:lumMod val="75000"/>
                  </a:schemeClr>
                </a:solidFill>
              </a:rPr>
              <a:t>The Intolerable Acts, 1774</a:t>
            </a:r>
          </a:p>
          <a:p>
            <a:r>
              <a:rPr lang="en-US" dirty="0" smtClean="0">
                <a:solidFill>
                  <a:schemeClr val="accent2"/>
                </a:solidFill>
              </a:rPr>
              <a:t>The Quebec Act, 1774</a:t>
            </a:r>
          </a:p>
          <a:p>
            <a:r>
              <a:rPr lang="en-US" dirty="0" smtClean="0">
                <a:solidFill>
                  <a:srgbClr val="0070C0"/>
                </a:solidFill>
              </a:rPr>
              <a:t>First Continental Congress, 1774</a:t>
            </a:r>
          </a:p>
          <a:p>
            <a:r>
              <a:rPr lang="en-US" dirty="0" smtClean="0">
                <a:solidFill>
                  <a:srgbClr val="0070C0"/>
                </a:solidFill>
              </a:rPr>
              <a:t>Second Continental Congress, 1775</a:t>
            </a:r>
          </a:p>
          <a:p>
            <a:r>
              <a:rPr lang="en-US" dirty="0" smtClean="0">
                <a:solidFill>
                  <a:srgbClr val="0070C0"/>
                </a:solidFill>
              </a:rPr>
              <a:t>Declaration of Independence, 1776</a:t>
            </a:r>
          </a:p>
          <a:p>
            <a:pPr>
              <a:buNone/>
            </a:pPr>
            <a:endParaRPr lang="en-US" dirty="0" smtClean="0"/>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intentions</a:t>
            </a:r>
            <a:endParaRPr lang="en-US" dirty="0"/>
          </a:p>
        </p:txBody>
      </p:sp>
      <p:sp>
        <p:nvSpPr>
          <p:cNvPr id="3" name="Content Placeholder 2"/>
          <p:cNvSpPr>
            <a:spLocks noGrp="1"/>
          </p:cNvSpPr>
          <p:nvPr>
            <p:ph idx="1"/>
          </p:nvPr>
        </p:nvSpPr>
        <p:spPr>
          <a:xfrm>
            <a:off x="0" y="1524000"/>
            <a:ext cx="8229600" cy="4625609"/>
          </a:xfrm>
        </p:spPr>
        <p:txBody>
          <a:bodyPr>
            <a:normAutofit/>
          </a:bodyPr>
          <a:lstStyle/>
          <a:p>
            <a:r>
              <a:rPr lang="en-US" dirty="0" smtClean="0"/>
              <a:t>Critical Terminology</a:t>
            </a:r>
          </a:p>
          <a:p>
            <a:r>
              <a:rPr lang="en-US" dirty="0" smtClean="0"/>
              <a:t>Actions in Canada</a:t>
            </a:r>
          </a:p>
          <a:p>
            <a:pPr lvl="1"/>
            <a:r>
              <a:rPr lang="en-US" sz="3200" dirty="0" smtClean="0"/>
              <a:t>Quebec’s fall leads to angry Americans</a:t>
            </a:r>
          </a:p>
          <a:p>
            <a:pPr lvl="2"/>
            <a:r>
              <a:rPr lang="en-US" sz="3200" dirty="0" smtClean="0"/>
              <a:t>A Royal Proclamation</a:t>
            </a:r>
          </a:p>
          <a:p>
            <a:pPr lvl="2"/>
            <a:r>
              <a:rPr lang="en-US" sz="3200" dirty="0" smtClean="0"/>
              <a:t>Quebec Act</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4876800" y="3359814"/>
            <a:ext cx="3962400" cy="349818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0" y="1524000"/>
            <a:ext cx="9144000" cy="5333999"/>
          </a:xfrm>
        </p:spPr>
        <p:txBody>
          <a:bodyPr/>
          <a:lstStyle/>
          <a:p>
            <a:r>
              <a:rPr lang="en-US" dirty="0" smtClean="0"/>
              <a:t>New Englanders</a:t>
            </a:r>
          </a:p>
          <a:p>
            <a:pPr lvl="1"/>
            <a:r>
              <a:rPr lang="en-US" dirty="0" smtClean="0"/>
              <a:t>The term given to the settlers of the 13 Colonies</a:t>
            </a:r>
          </a:p>
          <a:p>
            <a:r>
              <a:rPr lang="en-US" dirty="0" smtClean="0"/>
              <a:t>United Empire Loyalist (Loyalists)</a:t>
            </a:r>
          </a:p>
          <a:p>
            <a:pPr lvl="1"/>
            <a:r>
              <a:rPr lang="en-US" dirty="0" smtClean="0"/>
              <a:t>One who is faithful, or loyal, to Britain</a:t>
            </a:r>
          </a:p>
          <a:p>
            <a:r>
              <a:rPr lang="en-US" dirty="0" smtClean="0"/>
              <a:t>Land speculator</a:t>
            </a:r>
          </a:p>
          <a:p>
            <a:pPr lvl="1"/>
            <a:r>
              <a:rPr lang="en-US" dirty="0" smtClean="0"/>
              <a:t>One who buys and sells land with the expectation of profit</a:t>
            </a:r>
          </a:p>
          <a:p>
            <a:r>
              <a:rPr lang="en-US" dirty="0" smtClean="0"/>
              <a:t>Land claim</a:t>
            </a:r>
          </a:p>
          <a:p>
            <a:pPr lvl="1"/>
            <a:r>
              <a:rPr lang="en-US" dirty="0" smtClean="0"/>
              <a:t>Legal claim to one’s original territory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events in Canada effected the New Englanders: Quebec the Conquered </a:t>
            </a:r>
            <a:endParaRPr lang="en-US" sz="3600" dirty="0"/>
          </a:p>
        </p:txBody>
      </p:sp>
      <p:sp>
        <p:nvSpPr>
          <p:cNvPr id="3" name="Content Placeholder 2"/>
          <p:cNvSpPr>
            <a:spLocks noGrp="1"/>
          </p:cNvSpPr>
          <p:nvPr>
            <p:ph idx="1"/>
          </p:nvPr>
        </p:nvSpPr>
        <p:spPr>
          <a:xfrm>
            <a:off x="0" y="1524000"/>
            <a:ext cx="8229600" cy="4625609"/>
          </a:xfrm>
        </p:spPr>
        <p:txBody>
          <a:bodyPr>
            <a:normAutofit lnSpcReduction="10000"/>
          </a:bodyPr>
          <a:lstStyle/>
          <a:p>
            <a:r>
              <a:rPr lang="en-US" dirty="0" smtClean="0"/>
              <a:t>Fall of Quebec – surrendered to British 1759</a:t>
            </a:r>
          </a:p>
          <a:p>
            <a:r>
              <a:rPr lang="en-US" dirty="0" smtClean="0"/>
              <a:t>Treaty of Paris – 1763 </a:t>
            </a:r>
          </a:p>
          <a:p>
            <a:pPr lvl="1"/>
            <a:r>
              <a:rPr lang="en-US" dirty="0" smtClean="0"/>
              <a:t>Stops fighting between Britain and France for control of N.A.</a:t>
            </a:r>
          </a:p>
          <a:p>
            <a:pPr lvl="1"/>
            <a:r>
              <a:rPr lang="en-US" dirty="0" smtClean="0"/>
              <a:t>France gives control of all Canadian properties (except Louisiana to Spain) to England.</a:t>
            </a:r>
          </a:p>
          <a:p>
            <a:pPr lvl="1"/>
            <a:r>
              <a:rPr lang="en-US" dirty="0" smtClean="0"/>
              <a:t>Quebec now under English control</a:t>
            </a:r>
          </a:p>
          <a:p>
            <a:pPr lvl="2"/>
            <a:r>
              <a:rPr lang="en-US" dirty="0" smtClean="0"/>
              <a:t>Rule through military rule</a:t>
            </a:r>
          </a:p>
          <a:p>
            <a:pPr lvl="2"/>
            <a:r>
              <a:rPr lang="en-US" dirty="0" smtClean="0"/>
              <a:t>Language and culture continue on</a:t>
            </a:r>
          </a:p>
          <a:p>
            <a:pPr lvl="2"/>
            <a:r>
              <a:rPr lang="en-US" dirty="0" smtClean="0"/>
              <a:t>Fair business interactions</a:t>
            </a:r>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events in Canada effected the New Englanders: Native Resistance</a:t>
            </a:r>
            <a:endParaRPr lang="en-US" dirty="0"/>
          </a:p>
        </p:txBody>
      </p:sp>
      <p:sp>
        <p:nvSpPr>
          <p:cNvPr id="3" name="Content Placeholder 2"/>
          <p:cNvSpPr>
            <a:spLocks noGrp="1"/>
          </p:cNvSpPr>
          <p:nvPr>
            <p:ph idx="1"/>
          </p:nvPr>
        </p:nvSpPr>
        <p:spPr>
          <a:xfrm>
            <a:off x="0" y="1524000"/>
            <a:ext cx="5410200" cy="5334000"/>
          </a:xfrm>
        </p:spPr>
        <p:txBody>
          <a:bodyPr>
            <a:normAutofit fontScale="92500"/>
          </a:bodyPr>
          <a:lstStyle/>
          <a:p>
            <a:r>
              <a:rPr lang="en-US" dirty="0" smtClean="0"/>
              <a:t>Resistance to changes in trading alliances</a:t>
            </a:r>
          </a:p>
          <a:p>
            <a:r>
              <a:rPr lang="en-US" dirty="0" smtClean="0"/>
              <a:t>Traders and land speculators a threat to their way of life</a:t>
            </a:r>
          </a:p>
          <a:p>
            <a:r>
              <a:rPr lang="en-US" dirty="0" smtClean="0"/>
              <a:t>Pontiac tries to unite Aboriginals to fight the British.</a:t>
            </a:r>
          </a:p>
          <a:p>
            <a:r>
              <a:rPr lang="en-US" dirty="0" smtClean="0"/>
              <a:t>Pontiac may not have been able to defeat the British, but his actions drew the attention of King George of England.</a:t>
            </a:r>
          </a:p>
        </p:txBody>
      </p:sp>
      <p:pic>
        <p:nvPicPr>
          <p:cNvPr id="2050" name="Picture 2"/>
          <p:cNvPicPr>
            <a:picLocks noChangeAspect="1" noChangeArrowheads="1"/>
          </p:cNvPicPr>
          <p:nvPr/>
        </p:nvPicPr>
        <p:blipFill>
          <a:blip r:embed="rId2" cstate="print"/>
          <a:srcRect/>
          <a:stretch>
            <a:fillRect/>
          </a:stretch>
        </p:blipFill>
        <p:spPr bwMode="auto">
          <a:xfrm>
            <a:off x="5334000" y="2514600"/>
            <a:ext cx="3810000" cy="30956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Autofit/>
          </a:bodyPr>
          <a:lstStyle/>
          <a:p>
            <a:r>
              <a:rPr lang="en-US" sz="3200" dirty="0" smtClean="0"/>
              <a:t>How events in England &amp; Canada affected the New Englanders: A Royal Proclamation</a:t>
            </a:r>
            <a:endParaRPr lang="en-US" sz="3200" dirty="0"/>
          </a:p>
        </p:txBody>
      </p:sp>
      <p:sp>
        <p:nvSpPr>
          <p:cNvPr id="3" name="Content Placeholder 2"/>
          <p:cNvSpPr>
            <a:spLocks noGrp="1"/>
          </p:cNvSpPr>
          <p:nvPr>
            <p:ph idx="1"/>
          </p:nvPr>
        </p:nvSpPr>
        <p:spPr>
          <a:xfrm>
            <a:off x="0" y="1524000"/>
            <a:ext cx="5410200" cy="5334000"/>
          </a:xfrm>
        </p:spPr>
        <p:txBody>
          <a:bodyPr>
            <a:normAutofit fontScale="85000" lnSpcReduction="20000"/>
          </a:bodyPr>
          <a:lstStyle/>
          <a:p>
            <a:r>
              <a:rPr lang="en-US" dirty="0" smtClean="0"/>
              <a:t>1763 – George announces that land west of the Appalachian Mountains (Ohio Valley and West) were not open for speculation, those who were there are ordered out.</a:t>
            </a:r>
          </a:p>
          <a:p>
            <a:pPr lvl="1"/>
            <a:r>
              <a:rPr lang="en-US" dirty="0" smtClean="0"/>
              <a:t>13 Colony colonist are stuck, Natives keep their land and control entry.</a:t>
            </a:r>
          </a:p>
          <a:p>
            <a:r>
              <a:rPr lang="en-US" dirty="0" smtClean="0"/>
              <a:t>This makes the Anglo-Americans mad!!!</a:t>
            </a:r>
          </a:p>
          <a:p>
            <a:pPr lvl="1"/>
            <a:r>
              <a:rPr lang="en-US" dirty="0" smtClean="0"/>
              <a:t>Britain seems more interested in what was good for them, and not their colonists.</a:t>
            </a:r>
          </a:p>
          <a:p>
            <a:pPr lvl="1"/>
            <a:r>
              <a:rPr lang="en-US" dirty="0" smtClean="0"/>
              <a:t>Anglo-Americans felt like second class citizens</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559759" y="1905000"/>
            <a:ext cx="3584241" cy="44862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62500" lnSpcReduction="20000"/>
          </a:bodyPr>
          <a:lstStyle/>
          <a:p>
            <a:r>
              <a:rPr lang="en-US" i="1" dirty="0" smtClean="0"/>
              <a:t>THE ROYAL PROCLAMATION, 1763	</a:t>
            </a:r>
          </a:p>
          <a:p>
            <a:r>
              <a:rPr lang="en-US" i="1" dirty="0" smtClean="0"/>
              <a:t>"WHEREAS we have taken into Our Royal Consideration the extensive and valuable Acquisitions in America, secured to our Crown by the late Definitive Treaty of Peace, concluded at Paris the 10th Day of February last; and being desirous that all Our loving Subjects, as well of our Kingdom as of our Colonies in America, may avail themselves with all convenient Speed, of the great Benefits and Advantages which must accrue </a:t>
            </a:r>
            <a:r>
              <a:rPr lang="en-US" i="1" dirty="0" err="1" smtClean="0"/>
              <a:t>therefrom</a:t>
            </a:r>
            <a:r>
              <a:rPr lang="en-US" i="1" dirty="0" smtClean="0"/>
              <a:t> to their Commerce, Manufactures, and Navigation, We have thought fit, with the Advice of our Privy Council, to issue this our Royal Proclamation, hereby to publish and declare to all our loving Subjects, that we have, with the Advice of our Said Privy Council, granted our Letters Patent, under our Great Seal of Great Britain, to erect, within the Countries and Islands ceded and confirmed to Us by the said Treaty, Four distinct and separate Governments, styled and called by the names of Quebec, East Florida, West Florida and Grenada, and limited and bounded as follows, viz.</a:t>
            </a:r>
          </a:p>
          <a:p>
            <a:endParaRPr lang="en-US" dirty="0" smtClean="0"/>
          </a:p>
          <a:p>
            <a:r>
              <a:rPr lang="en-US" i="1" dirty="0" smtClean="0"/>
              <a:t>First — The Government of Quebec bounded on the Labrador Coast by the River St. John, and from thence by a Line drawn from the Head of that River through the Lake St. John, to the South end of the Lake Nipissing; from whence the said Line, crossing the River St. Lawrence, and the Lake Champlain, in 45 Degrees of North Latitude, passes along the High Lands which divide the Rivers that empty themselves into the said River St. Lawrence from those which fall into the Sea; and also along the North Coast of the </a:t>
            </a:r>
            <a:r>
              <a:rPr lang="en-US" i="1" dirty="0" err="1" smtClean="0"/>
              <a:t>Baye</a:t>
            </a:r>
            <a:r>
              <a:rPr lang="en-US" i="1" dirty="0" smtClean="0"/>
              <a:t> des </a:t>
            </a:r>
            <a:r>
              <a:rPr lang="en-US" i="1" dirty="0" err="1" smtClean="0"/>
              <a:t>Châleurs</a:t>
            </a:r>
            <a:r>
              <a:rPr lang="en-US" i="1" dirty="0" smtClean="0"/>
              <a:t>, and the Coast of the </a:t>
            </a:r>
            <a:r>
              <a:rPr lang="en-US" i="1" dirty="0" err="1" smtClean="0"/>
              <a:t>Gulph</a:t>
            </a:r>
            <a:r>
              <a:rPr lang="en-US" i="1" dirty="0" smtClean="0"/>
              <a:t> of St. Lawrence to Cape </a:t>
            </a:r>
            <a:r>
              <a:rPr lang="en-US" i="1" dirty="0" err="1" smtClean="0"/>
              <a:t>Rosières</a:t>
            </a:r>
            <a:r>
              <a:rPr lang="en-US" i="1" dirty="0" smtClean="0"/>
              <a:t>, and from thence crossing the Mouth of the River St. Lawrence by the West End of the Island of Anticosti, terminates at the aforesaid River of St. John, etc. etc. etc. </a:t>
            </a:r>
            <a:r>
              <a:rPr lang="en-US" dirty="0" smtClean="0"/>
              <a:t>Given at our Court at St. James's the 7th Day of October 1763, in the Third Year of our Reign.</a:t>
            </a:r>
            <a:br>
              <a:rPr lang="en-US" dirty="0" smtClean="0"/>
            </a:br>
            <a:r>
              <a:rPr lang="en-US" dirty="0" smtClean="0"/>
              <a:t>God Save the King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events in Canada affected the New Englanders: The Quebec Act</a:t>
            </a:r>
            <a:endParaRPr lang="en-US" sz="3600" dirty="0"/>
          </a:p>
        </p:txBody>
      </p:sp>
      <p:sp>
        <p:nvSpPr>
          <p:cNvPr id="3" name="Content Placeholder 2"/>
          <p:cNvSpPr>
            <a:spLocks noGrp="1"/>
          </p:cNvSpPr>
          <p:nvPr>
            <p:ph idx="1"/>
          </p:nvPr>
        </p:nvSpPr>
        <p:spPr>
          <a:xfrm>
            <a:off x="0" y="1524001"/>
            <a:ext cx="8686800" cy="4876800"/>
          </a:xfrm>
        </p:spPr>
        <p:txBody>
          <a:bodyPr>
            <a:normAutofit lnSpcReduction="10000"/>
          </a:bodyPr>
          <a:lstStyle/>
          <a:p>
            <a:r>
              <a:rPr lang="en-US" dirty="0" smtClean="0"/>
              <a:t>1774 – Quebec Act changes Quebec to a British Colony (not just land under military rule)</a:t>
            </a:r>
          </a:p>
          <a:p>
            <a:r>
              <a:rPr lang="en-US" dirty="0" smtClean="0"/>
              <a:t>The act was good for the French population and Canada, but Americans had issues with it</a:t>
            </a:r>
          </a:p>
          <a:p>
            <a:pPr lvl="1"/>
            <a:r>
              <a:rPr lang="en-US" dirty="0" smtClean="0"/>
              <a:t>Importance of Catholic Church</a:t>
            </a:r>
          </a:p>
          <a:p>
            <a:pPr lvl="1"/>
            <a:r>
              <a:rPr lang="en-US" dirty="0" smtClean="0"/>
              <a:t>French Law for business and personal law</a:t>
            </a:r>
          </a:p>
          <a:p>
            <a:pPr lvl="1"/>
            <a:r>
              <a:rPr lang="en-US" dirty="0" smtClean="0"/>
              <a:t>Introduced English Criminal Law</a:t>
            </a:r>
          </a:p>
          <a:p>
            <a:pPr lvl="1"/>
            <a:r>
              <a:rPr lang="en-US" dirty="0" smtClean="0"/>
              <a:t>Quebec’s borders bigger to the west</a:t>
            </a:r>
          </a:p>
          <a:p>
            <a:pPr lvl="2"/>
            <a:r>
              <a:rPr lang="en-US" dirty="0" smtClean="0"/>
              <a:t>Secret and unknown to the </a:t>
            </a:r>
            <a:r>
              <a:rPr lang="en-US" dirty="0" err="1" smtClean="0"/>
              <a:t>Canadiennes</a:t>
            </a:r>
            <a:r>
              <a:rPr lang="en-US" dirty="0" smtClean="0"/>
              <a:t>, the Quebec Act contained instructions for repression of the church and English civil law. But, they were never carried out.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bec act.jpg"/>
          <p:cNvPicPr>
            <a:picLocks noGrp="1" noChangeAspect="1"/>
          </p:cNvPicPr>
          <p:nvPr>
            <p:ph idx="4294967295"/>
          </p:nvPr>
        </p:nvPicPr>
        <p:blipFill>
          <a:blip r:embed="rId2" cstate="print"/>
          <a:stretch>
            <a:fillRect/>
          </a:stretch>
        </p:blipFill>
        <p:spPr>
          <a:xfrm>
            <a:off x="609600" y="0"/>
            <a:ext cx="7696200" cy="6730738"/>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TotalTime>
  <Words>620</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Module</vt:lpstr>
      <vt:lpstr>Actions leading to the American Revolution</vt:lpstr>
      <vt:lpstr>Learning intentions</vt:lpstr>
      <vt:lpstr>Terminology</vt:lpstr>
      <vt:lpstr>How events in Canada effected the New Englanders: Quebec the Conquered </vt:lpstr>
      <vt:lpstr>How events in Canada effected the New Englanders: Native Resistance</vt:lpstr>
      <vt:lpstr>How events in England &amp; Canada affected the New Englanders: A Royal Proclamation</vt:lpstr>
      <vt:lpstr>Slide 7</vt:lpstr>
      <vt:lpstr>How events in Canada affected the New Englanders: The Quebec Act</vt:lpstr>
      <vt:lpstr>Slide 9</vt:lpstr>
      <vt:lpstr>Slide 10</vt:lpstr>
      <vt:lpstr>A comparison of land: Can we see why the Americans might be mad?</vt:lpstr>
      <vt:lpstr>How events in Canada affected the New Englanders: Quebec Act – Two Views</vt:lpstr>
      <vt:lpstr>How did events in Canada affect the Americans?</vt:lpstr>
      <vt:lpstr>A TIME LINE OF EVENTS</vt:lpstr>
    </vt:vector>
  </TitlesOfParts>
  <Company>Collingwood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Actions leading to the American Revolution</dc:title>
  <dc:creator>Computer Services</dc:creator>
  <cp:lastModifiedBy>Morgan Lynn</cp:lastModifiedBy>
  <cp:revision>2</cp:revision>
  <dcterms:created xsi:type="dcterms:W3CDTF">2011-02-28T22:54:26Z</dcterms:created>
  <dcterms:modified xsi:type="dcterms:W3CDTF">2012-02-23T19:00:23Z</dcterms:modified>
</cp:coreProperties>
</file>